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91" r:id="rId3"/>
    <p:sldId id="257" r:id="rId4"/>
    <p:sldId id="276" r:id="rId5"/>
    <p:sldId id="292" r:id="rId6"/>
    <p:sldId id="278" r:id="rId7"/>
    <p:sldId id="282" r:id="rId8"/>
    <p:sldId id="295" r:id="rId9"/>
    <p:sldId id="296" r:id="rId10"/>
    <p:sldId id="297" r:id="rId11"/>
    <p:sldId id="299" r:id="rId12"/>
    <p:sldId id="298" r:id="rId13"/>
    <p:sldId id="300" r:id="rId14"/>
    <p:sldId id="301" r:id="rId15"/>
    <p:sldId id="293" r:id="rId16"/>
    <p:sldId id="256" r:id="rId17"/>
    <p:sldId id="261" r:id="rId18"/>
    <p:sldId id="263" r:id="rId19"/>
    <p:sldId id="264" r:id="rId20"/>
    <p:sldId id="262" r:id="rId21"/>
    <p:sldId id="265" r:id="rId22"/>
    <p:sldId id="266" r:id="rId23"/>
    <p:sldId id="267" r:id="rId24"/>
    <p:sldId id="268" r:id="rId25"/>
    <p:sldId id="275" r:id="rId26"/>
    <p:sldId id="269" r:id="rId27"/>
    <p:sldId id="270" r:id="rId28"/>
    <p:sldId id="302" r:id="rId29"/>
    <p:sldId id="271" r:id="rId30"/>
    <p:sldId id="272" r:id="rId31"/>
    <p:sldId id="27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0353" autoAdjust="0"/>
  </p:normalViewPr>
  <p:slideViewPr>
    <p:cSldViewPr snapToGrid="0">
      <p:cViewPr varScale="1">
        <p:scale>
          <a:sx n="63" d="100"/>
          <a:sy n="63" d="100"/>
        </p:scale>
        <p:origin x="9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54C36-6DB1-49C2-BE68-3C9ED34FAA39}" type="datetimeFigureOut">
              <a:rPr lang="et-EE" smtClean="0"/>
              <a:t>01.04.2021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241B3-96B7-4E39-8629-0D1494360EF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20134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 err="1"/>
              <a:t>Kahooti</a:t>
            </a:r>
            <a:r>
              <a:rPr lang="et-EE" dirty="0"/>
              <a:t> nurmenukuviktoriin kahes mänguversioonis: https://kahoot.it/challenge/02029398?challenge-id=704ef698-d929-4add-8a72-278ebf126c6b_1616159945806</a:t>
            </a:r>
          </a:p>
          <a:p>
            <a:r>
              <a:rPr lang="et-EE" dirty="0"/>
              <a:t>			              https://create.kahoot.it/details/6696ea67-8b9a-4f6b-96bd-de2dde86694e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6E1E12-73E9-4369-8EF9-489C5E118DF7}" type="slidenum">
              <a:rPr kumimoji="0" lang="et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121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6E1E12-73E9-4369-8EF9-489C5E118DF7}" type="slidenum">
              <a:rPr kumimoji="0" lang="et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18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6E1E12-73E9-4369-8EF9-489C5E118DF7}" type="slidenum">
              <a:rPr kumimoji="0" lang="et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602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6E1E12-73E9-4369-8EF9-489C5E118DF7}" type="slidenum">
              <a:rPr kumimoji="0" lang="et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93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081D-1CAD-422A-B3E2-3B1BF2482AAB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EDAD1-1DDD-4AED-8AA1-29B36157E9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397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081D-1CAD-422A-B3E2-3B1BF2482AAB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EDAD1-1DDD-4AED-8AA1-29B36157E9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707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081D-1CAD-422A-B3E2-3B1BF2482AAB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EDAD1-1DDD-4AED-8AA1-29B36157E9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125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270E56-69E7-AD4C-BEF6-A291DAA072EF}"/>
              </a:ext>
            </a:extLst>
          </p:cNvPr>
          <p:cNvSpPr/>
          <p:nvPr userDrawn="1"/>
        </p:nvSpPr>
        <p:spPr>
          <a:xfrm>
            <a:off x="106837" y="6261211"/>
            <a:ext cx="12085163" cy="636309"/>
          </a:xfrm>
          <a:prstGeom prst="rect">
            <a:avLst/>
          </a:prstGeom>
          <a:solidFill>
            <a:srgbClr val="F38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0DF294-80C0-B04A-8820-7DCD246914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4421" y="3602038"/>
            <a:ext cx="6685345" cy="4533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3F44F-BB0F-7345-BC3B-8BE68EB5FD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24482" y="-1696714"/>
            <a:ext cx="10112344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4420546-F51A-304F-842D-3EB2D3C68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9659" y="1229150"/>
            <a:ext cx="7514320" cy="2199850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 algn="l"/>
            <a:r>
              <a:rPr lang="en-EE" sz="7200" dirty="0">
                <a:solidFill>
                  <a:srgbClr val="19345A"/>
                </a:solidFill>
                <a:latin typeface="Riffic Medium" pitchFamily="2" charset="0"/>
              </a:rPr>
              <a:t>Eesti otsib</a:t>
            </a:r>
            <a:br>
              <a:rPr lang="en-EE" sz="7200" dirty="0">
                <a:solidFill>
                  <a:srgbClr val="19345A"/>
                </a:solidFill>
                <a:latin typeface="Riffic Medium" pitchFamily="2" charset="0"/>
              </a:rPr>
            </a:br>
            <a:r>
              <a:rPr lang="en-EE" sz="7200" dirty="0">
                <a:solidFill>
                  <a:srgbClr val="19345A"/>
                </a:solidFill>
                <a:latin typeface="Riffic Medium" pitchFamily="2" charset="0"/>
              </a:rPr>
              <a:t>nurmenukke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00EB120-FCB4-3541-A328-4419E3201E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9659" y="3429000"/>
            <a:ext cx="5875525" cy="632361"/>
          </a:xfrm>
        </p:spPr>
        <p:txBody>
          <a:bodyPr/>
          <a:lstStyle/>
          <a:p>
            <a:pPr algn="l"/>
            <a:r>
              <a:rPr lang="en-EE" dirty="0">
                <a:solidFill>
                  <a:srgbClr val="19345A"/>
                </a:solidFill>
                <a:latin typeface="Barlow" pitchFamily="2" charset="77"/>
              </a:rPr>
              <a:t>Otsi, uuri, pildista, jaga.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1A60B84-C56F-F141-9098-C43AB38ADC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2729" y="6396802"/>
            <a:ext cx="2743200" cy="365125"/>
          </a:xfrm>
        </p:spPr>
        <p:txBody>
          <a:bodyPr/>
          <a:lstStyle/>
          <a:p>
            <a:pPr algn="r"/>
            <a:fld id="{0C311295-0C44-8A43-AB67-CB7815C0DF3B}" type="datetimeFigureOut">
              <a:rPr lang="en-EE" sz="2000" smtClean="0">
                <a:solidFill>
                  <a:schemeClr val="bg1"/>
                </a:solidFill>
                <a:latin typeface="Barlow" pitchFamily="2" charset="77"/>
              </a:rPr>
              <a:pPr algn="r"/>
              <a:t>03/31/2021</a:t>
            </a:fld>
            <a:endParaRPr lang="en-EE" dirty="0">
              <a:solidFill>
                <a:schemeClr val="bg1"/>
              </a:solidFill>
              <a:latin typeface="Barlow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60481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4EA20-5D18-9049-A650-E7836E5A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2459"/>
            <a:ext cx="10515600" cy="100965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F49E9-9393-5E43-9108-5427F8085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A11E7-460B-4E41-8053-2279E31FD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fld id="{0C311295-0C44-8A43-AB67-CB7815C0DF3B}" type="datetimeFigureOut">
              <a:rPr lang="en-EE" smtClean="0"/>
              <a:pPr/>
              <a:t>03/31/2021</a:t>
            </a:fld>
            <a:endParaRPr lang="en-E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72C48-689E-ED4C-9AC9-83A08EC1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endParaRPr lang="en-E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94809-8BAE-F244-9077-4898135D9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fld id="{273C4DA7-A79A-D448-ABD9-3560A1C1C3AF}" type="slidenum">
              <a:rPr lang="en-EE" smtClean="0"/>
              <a:pPr/>
              <a:t>‹#›</a:t>
            </a:fld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2346684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C96EF-28F9-FC4E-834F-71FB62C6B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067EB-E807-5F41-A2B9-2DACF9F1E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37287E0-5ACD-1E40-B407-A5C9B625F5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fld id="{0C311295-0C44-8A43-AB67-CB7815C0DF3B}" type="datetimeFigureOut">
              <a:rPr lang="en-EE" smtClean="0"/>
              <a:pPr/>
              <a:t>03/31/2021</a:t>
            </a:fld>
            <a:endParaRPr lang="en-E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322D459-96A5-5B45-963A-93FE96C96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endParaRPr lang="en-EE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352AADE-79AD-EB41-BA91-82FF427AD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82455" y="6356350"/>
            <a:ext cx="2743200" cy="365125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fld id="{273C4DA7-A79A-D448-ABD9-3560A1C1C3AF}" type="slidenum">
              <a:rPr lang="en-EE" smtClean="0"/>
              <a:pPr/>
              <a:t>‹#›</a:t>
            </a:fld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1564819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60208-F896-7A4D-8396-7CD85F93C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477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41C9C-2209-7248-BC36-6353049B4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79729"/>
            <a:ext cx="5181600" cy="369723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3BEAE-1BA0-4E48-8B0F-EA7F7DF87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79729"/>
            <a:ext cx="5181600" cy="369723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302D32A-DDAA-D949-B323-43734C2A39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fld id="{0C311295-0C44-8A43-AB67-CB7815C0DF3B}" type="datetimeFigureOut">
              <a:rPr lang="en-EE" smtClean="0"/>
              <a:pPr/>
              <a:t>03/31/2021</a:t>
            </a:fld>
            <a:endParaRPr lang="en-EE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727174B-8C52-8A47-BB92-3897FC06B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endParaRPr lang="en-E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9574504-10C9-0246-A1C6-2461A3240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fld id="{273C4DA7-A79A-D448-ABD9-3560A1C1C3AF}" type="slidenum">
              <a:rPr lang="en-EE" smtClean="0"/>
              <a:pPr/>
              <a:t>‹#›</a:t>
            </a:fld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3171361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02A49-8C8A-9844-95BF-332DAAE68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35101"/>
            <a:ext cx="10515600" cy="1022351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11A8D-CDE5-0E47-85D0-65997F776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286914"/>
            <a:ext cx="5157787" cy="5832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F6CAD8-B54C-D84A-815E-B7623BA3D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99661"/>
            <a:ext cx="5157787" cy="309000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8F5243-763D-7947-A2CF-B3A8F2135D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286914"/>
            <a:ext cx="5183188" cy="5832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14E018-737F-FB4C-BE08-3F07F34D6A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99661"/>
            <a:ext cx="5183188" cy="309000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0B52104-8E98-FC45-8994-585403507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fld id="{0C311295-0C44-8A43-AB67-CB7815C0DF3B}" type="datetimeFigureOut">
              <a:rPr lang="en-EE" smtClean="0"/>
              <a:pPr/>
              <a:t>03/31/2021</a:t>
            </a:fld>
            <a:endParaRPr lang="en-EE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FB0BC37-87F0-0949-B5C1-C0EBA08D4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endParaRPr lang="en-EE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FB6348A-C053-E44C-8F78-96766FE5C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fld id="{273C4DA7-A79A-D448-ABD9-3560A1C1C3AF}" type="slidenum">
              <a:rPr lang="en-EE" smtClean="0"/>
              <a:pPr/>
              <a:t>‹#›</a:t>
            </a:fld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1694990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3C210-BAD8-8E48-AAA5-C8EF57ACA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254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31086619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BF02BE-7696-584F-9024-8C6D846A3C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fld id="{0C311295-0C44-8A43-AB67-CB7815C0DF3B}" type="datetimeFigureOut">
              <a:rPr lang="en-EE" smtClean="0"/>
              <a:pPr/>
              <a:t>03/31/2021</a:t>
            </a:fld>
            <a:endParaRPr lang="en-E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9E82A2-03F3-DF4B-AA8C-CF19F6142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endParaRPr lang="en-E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BB7D1B-3D5B-854A-B84D-3C3C77596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82455" y="6356350"/>
            <a:ext cx="2743200" cy="365125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fld id="{273C4DA7-A79A-D448-ABD9-3560A1C1C3AF}" type="slidenum">
              <a:rPr lang="en-EE" smtClean="0"/>
              <a:pPr/>
              <a:t>‹#›</a:t>
            </a:fld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11062591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021A7-CB2F-0E4C-AA85-1E1B7930F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0C909-BC93-E445-8ABE-C503D6E91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606BA3-A6BE-5B4D-9865-423B75013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34859"/>
            <a:ext cx="3932237" cy="313571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BF66658-0CF4-C345-806A-4642353125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fld id="{0C311295-0C44-8A43-AB67-CB7815C0DF3B}" type="datetimeFigureOut">
              <a:rPr lang="en-EE" smtClean="0"/>
              <a:pPr/>
              <a:t>03/31/2021</a:t>
            </a:fld>
            <a:endParaRPr lang="en-EE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1571901-102A-F14A-8BA3-67F40C132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endParaRPr lang="en-E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7FEAC21-16F1-7E42-B6D6-48ABFF04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82455" y="6356350"/>
            <a:ext cx="2743200" cy="365125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fld id="{273C4DA7-A79A-D448-ABD9-3560A1C1C3AF}" type="slidenum">
              <a:rPr lang="en-EE" smtClean="0"/>
              <a:pPr/>
              <a:t>‹#›</a:t>
            </a:fld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2113201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081D-1CAD-422A-B3E2-3B1BF2482AAB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EDAD1-1DDD-4AED-8AA1-29B36157E9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064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4FA9-43F3-E543-9457-90ED60E05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82C55E-B626-6C41-8A93-FA3A2A8DA9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2483E-E5F3-004F-80DB-F39DC3514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81946"/>
            <a:ext cx="3932237" cy="308704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6782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1FD57-478C-7F4C-A445-41E103DA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6502"/>
            <a:ext cx="10515600" cy="10096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94567E-66DC-C34A-80C8-7AB8F84B8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67D22B8-0278-FB48-B61B-09C47E966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fld id="{0C311295-0C44-8A43-AB67-CB7815C0DF3B}" type="datetimeFigureOut">
              <a:rPr lang="en-EE" smtClean="0"/>
              <a:pPr/>
              <a:t>03/31/2021</a:t>
            </a:fld>
            <a:endParaRPr lang="en-E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5D8CED3-283B-6745-BE92-030862C2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endParaRPr lang="en-EE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0A60A3-1E00-814A-B144-43A4C658D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82455" y="6356350"/>
            <a:ext cx="2743200" cy="365125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fld id="{273C4DA7-A79A-D448-ABD9-3560A1C1C3AF}" type="slidenum">
              <a:rPr lang="en-EE" smtClean="0"/>
              <a:pPr/>
              <a:t>‹#›</a:t>
            </a:fld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2720532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8CA854-2997-6342-BD33-7CBE96245D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10600" y="1363851"/>
            <a:ext cx="2743200" cy="4813112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D1AF5B-7C55-D449-85F2-62E4937D1F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63851"/>
            <a:ext cx="7734300" cy="481311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B7B7957-D26C-0B44-814F-2E2DF5989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fld id="{0C311295-0C44-8A43-AB67-CB7815C0DF3B}" type="datetimeFigureOut">
              <a:rPr lang="en-EE" smtClean="0"/>
              <a:pPr/>
              <a:t>03/31/2021</a:t>
            </a:fld>
            <a:endParaRPr lang="en-E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089F48-7DDD-964E-A8C2-7EB4FC174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endParaRPr lang="en-EE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9C0B129-4F59-4F45-A248-41DAF66A1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fld id="{273C4DA7-A79A-D448-ABD9-3560A1C1C3AF}" type="slidenum">
              <a:rPr lang="en-EE" smtClean="0"/>
              <a:pPr/>
              <a:t>‹#›</a:t>
            </a:fld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3616795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081D-1CAD-422A-B3E2-3B1BF2482AAB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EDAD1-1DDD-4AED-8AA1-29B36157E9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252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081D-1CAD-422A-B3E2-3B1BF2482AAB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EDAD1-1DDD-4AED-8AA1-29B36157E9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84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081D-1CAD-422A-B3E2-3B1BF2482AAB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EDAD1-1DDD-4AED-8AA1-29B36157E9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35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081D-1CAD-422A-B3E2-3B1BF2482AAB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EDAD1-1DDD-4AED-8AA1-29B36157E9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209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081D-1CAD-422A-B3E2-3B1BF2482AAB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EDAD1-1DDD-4AED-8AA1-29B36157E9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787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081D-1CAD-422A-B3E2-3B1BF2482AAB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EDAD1-1DDD-4AED-8AA1-29B36157E9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151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081D-1CAD-422A-B3E2-3B1BF2482AAB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EDAD1-1DDD-4AED-8AA1-29B36157E9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033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5081D-1CAD-422A-B3E2-3B1BF2482AAB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EDAD1-1DDD-4AED-8AA1-29B36157E9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53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CF0DC7E-F6C8-4F4A-9605-8DDED7D65AB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7000"/>
          </a:blip>
          <a:stretch>
            <a:fillRect/>
          </a:stretch>
        </p:blipFill>
        <p:spPr>
          <a:xfrm>
            <a:off x="1941483" y="2811445"/>
            <a:ext cx="8231541" cy="55824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99B9DC-7274-A643-8461-D03756ADF1BA}"/>
              </a:ext>
            </a:extLst>
          </p:cNvPr>
          <p:cNvSpPr/>
          <p:nvPr userDrawn="1"/>
        </p:nvSpPr>
        <p:spPr>
          <a:xfrm>
            <a:off x="-77492" y="-61992"/>
            <a:ext cx="12269493" cy="698302"/>
          </a:xfrm>
          <a:prstGeom prst="rect">
            <a:avLst/>
          </a:prstGeom>
          <a:solidFill>
            <a:srgbClr val="F38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B638C-47B9-AE49-BF4F-6D9AC234B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1497"/>
            <a:ext cx="10515600" cy="3875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ADB84-E100-1046-A58C-7D232C52B7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11295-0C44-8A43-AB67-CB7815C0DF3B}" type="datetimeFigureOut">
              <a:rPr lang="en-EE" smtClean="0"/>
              <a:t>03/31/2021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4C984-C63D-E34A-AA56-3AF1EF71B0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33565-E572-624E-A793-193F7ACB8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C4DA7-A79A-D448-ABD9-3560A1C1C3AF}" type="slidenum">
              <a:rPr lang="en-EE" smtClean="0"/>
              <a:t>‹#›</a:t>
            </a:fld>
            <a:endParaRPr lang="en-EE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E5C90D89-0096-A842-800A-2D38170CD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62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E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F6DD13-EB2B-094C-A787-ABED957AC89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61230" y="146203"/>
            <a:ext cx="980214" cy="98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9345A"/>
          </a:solidFill>
          <a:latin typeface="Riffic Medium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Barlow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Barlow" pitchFamily="2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Barlow" pitchFamily="2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Barlow" pitchFamily="2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Barlow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nurmenukk.ee" TargetMode="External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57.png"/><Relationship Id="rId5" Type="http://schemas.openxmlformats.org/officeDocument/2006/relationships/image" Target="../media/image54.jpeg"/><Relationship Id="rId10" Type="http://schemas.openxmlformats.org/officeDocument/2006/relationships/hyperlink" Target="http://www.cowslip.science/" TargetMode="External"/><Relationship Id="rId4" Type="http://schemas.openxmlformats.org/officeDocument/2006/relationships/image" Target="../media/image53.jpeg"/><Relationship Id="rId9" Type="http://schemas.openxmlformats.org/officeDocument/2006/relationships/hyperlink" Target="mailto:tsipe.aavik@ut.ee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70.png"/><Relationship Id="rId4" Type="http://schemas.openxmlformats.org/officeDocument/2006/relationships/image" Target="../media/image4.png"/><Relationship Id="rId9" Type="http://schemas.openxmlformats.org/officeDocument/2006/relationships/image" Target="../media/image7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9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6525344"/>
            <a:ext cx="1219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DD1FBD-720A-8347-B7C8-FF4444C2F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482" y="-1711254"/>
            <a:ext cx="1011234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A26302-B92F-E94A-B905-DB8C7198F9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08" y="2531270"/>
            <a:ext cx="5933074" cy="1688281"/>
          </a:xfrm>
        </p:spPr>
        <p:txBody>
          <a:bodyPr anchor="t" anchorCtr="0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t-EE" sz="3600" b="1" dirty="0">
                <a:solidFill>
                  <a:srgbClr val="19345A"/>
                </a:solidFill>
                <a:latin typeface="Barlow"/>
              </a:rPr>
              <a:t>Nurmenukukampaania </a:t>
            </a:r>
            <a:br>
              <a:rPr lang="et-EE" sz="3600" b="1" dirty="0">
                <a:solidFill>
                  <a:srgbClr val="19345A"/>
                </a:solidFill>
                <a:latin typeface="Barlow"/>
              </a:rPr>
            </a:br>
            <a:r>
              <a:rPr lang="et-EE" sz="3200" b="1" dirty="0">
                <a:solidFill>
                  <a:schemeClr val="accent6">
                    <a:lumMod val="75000"/>
                  </a:schemeClr>
                </a:solidFill>
                <a:latin typeface="Barlow"/>
              </a:rPr>
              <a:t>„Euroopa otsib nurmenukke“</a:t>
            </a:r>
            <a:endParaRPr lang="en-EE" sz="3200" b="1" dirty="0">
              <a:solidFill>
                <a:schemeClr val="accent6">
                  <a:lumMod val="75000"/>
                </a:schemeClr>
              </a:solidFill>
              <a:latin typeface="Barlow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FE91C-485E-FC4A-8EBB-9C22F9D3724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67926" y="3899983"/>
            <a:ext cx="5180039" cy="145115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t-EE" b="1" dirty="0">
                <a:solidFill>
                  <a:srgbClr val="19345A"/>
                </a:solidFill>
                <a:latin typeface="Barlow" pitchFamily="2" charset="77"/>
              </a:rPr>
              <a:t>Tsipe Aavik  &amp;   Iris Reinula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t-EE" sz="1800" b="1" dirty="0">
                <a:solidFill>
                  <a:srgbClr val="19345A"/>
                </a:solidFill>
                <a:latin typeface="Barlow" pitchFamily="2" charset="77"/>
              </a:rPr>
              <a:t>TÜ ökoloogia ja maateaduste instituut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t-EE" sz="1800" b="1" dirty="0">
                <a:solidFill>
                  <a:srgbClr val="19345A"/>
                </a:solidFill>
                <a:latin typeface="Barlow" pitchFamily="2" charset="77"/>
              </a:rPr>
              <a:t>Botaanika osakond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t-EE" sz="1800" b="1" dirty="0">
                <a:solidFill>
                  <a:srgbClr val="19345A"/>
                </a:solidFill>
                <a:latin typeface="Barlow" pitchFamily="2" charset="77"/>
              </a:rPr>
              <a:t>Maastike elurikkuse töörühm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B24534D-5523-0E41-9040-09E3DE5A1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33001" y="6492875"/>
            <a:ext cx="2743200" cy="365125"/>
          </a:xfrm>
        </p:spPr>
        <p:txBody>
          <a:bodyPr/>
          <a:lstStyle/>
          <a:p>
            <a:pPr algn="r"/>
            <a:r>
              <a:rPr lang="et-EE" sz="1600" dirty="0">
                <a:solidFill>
                  <a:srgbClr val="19345A"/>
                </a:solidFill>
                <a:latin typeface="Barlow" pitchFamily="2" charset="77"/>
              </a:rPr>
              <a:t>31. märts 2021</a:t>
            </a:r>
            <a:endParaRPr lang="en-EE" sz="1600" dirty="0">
              <a:solidFill>
                <a:srgbClr val="19345A"/>
              </a:solidFill>
              <a:latin typeface="Barlow" pitchFamily="2" charset="77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B24534D-5523-0E41-9040-09E3DE5A103A}"/>
              </a:ext>
            </a:extLst>
          </p:cNvPr>
          <p:cNvSpPr txBox="1">
            <a:spLocks/>
          </p:cNvSpPr>
          <p:nvPr/>
        </p:nvSpPr>
        <p:spPr>
          <a:xfrm>
            <a:off x="5935648" y="6482715"/>
            <a:ext cx="3787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E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t-EE" sz="1600" i="1" dirty="0">
                <a:solidFill>
                  <a:srgbClr val="19345A"/>
                </a:solidFill>
                <a:latin typeface="Barlow" pitchFamily="2" charset="77"/>
              </a:rPr>
              <a:t>Rohelise kooli võrgustiku seminar</a:t>
            </a:r>
            <a:endParaRPr lang="en-EE" sz="1600" b="1" dirty="0">
              <a:solidFill>
                <a:srgbClr val="19345A"/>
              </a:solidFill>
              <a:latin typeface="Barlow" pitchFamily="2" charset="7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3" y="246336"/>
            <a:ext cx="1592211" cy="1595635"/>
          </a:xfrm>
          <a:prstGeom prst="rect">
            <a:avLst/>
          </a:prstGeom>
        </p:spPr>
      </p:pic>
      <p:pic>
        <p:nvPicPr>
          <p:cNvPr id="11" name="Picture 2" descr="Image result for university of tartu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027" y="170412"/>
            <a:ext cx="1581796" cy="1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ecolchan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722" y="165975"/>
            <a:ext cx="2465707" cy="98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mage result for eesti arengu heaks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381" y="1152672"/>
            <a:ext cx="1304855" cy="75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F0BFE91C-485E-FC4A-8EBB-9C22F9D3724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842286" y="5232384"/>
            <a:ext cx="6245882" cy="1045944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t-EE" b="1" dirty="0">
                <a:solidFill>
                  <a:schemeClr val="accent6"/>
                </a:solidFill>
                <a:latin typeface="Barlow" pitchFamily="2" charset="77"/>
              </a:rPr>
              <a:t>Küsimus: Kas olete eelmistel aastatel (2019 ja 2020) nurmenukuvaatlust teinud?</a:t>
            </a:r>
            <a:endParaRPr lang="et-EE" sz="1800" b="1" dirty="0">
              <a:solidFill>
                <a:schemeClr val="accent6"/>
              </a:solidFill>
              <a:latin typeface="Barlow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41907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525344"/>
            <a:ext cx="1219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1116012" y="526055"/>
            <a:ext cx="110759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95536" y="0"/>
            <a:ext cx="82296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t-EE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HARILIK NURMENUKK (</a:t>
            </a:r>
            <a:r>
              <a:rPr lang="et-EE" sz="24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PRIMULA VERIS</a:t>
            </a:r>
            <a:r>
              <a:rPr lang="et-EE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 descr="Three quarter length portrait of sixty-year-old man, balding, with white hair and long white bushy beard, with heavy eyebrows shading his eyes looking thoughtfully into the distance, wearing a wide lapelled jacke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564" y="655287"/>
            <a:ext cx="2987041" cy="376015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499565" y="4620423"/>
            <a:ext cx="2987041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t-EE" dirty="0">
                <a:solidFill>
                  <a:schemeClr val="accent6">
                    <a:lumMod val="50000"/>
                  </a:schemeClr>
                </a:solidFill>
              </a:rPr>
              <a:t>Mitte ükski teine </a:t>
            </a:r>
            <a:r>
              <a:rPr lang="et-EE" dirty="0" err="1">
                <a:solidFill>
                  <a:schemeClr val="accent6">
                    <a:lumMod val="50000"/>
                  </a:schemeClr>
                </a:solidFill>
              </a:rPr>
              <a:t>pisiavastus</a:t>
            </a:r>
            <a:r>
              <a:rPr lang="et-EE" dirty="0">
                <a:solidFill>
                  <a:schemeClr val="accent6">
                    <a:lumMod val="50000"/>
                  </a:schemeClr>
                </a:solidFill>
              </a:rPr>
              <a:t> pole mulle nii palju rõõmu valmistanud kui </a:t>
            </a:r>
            <a:r>
              <a:rPr lang="et-EE" dirty="0" err="1">
                <a:solidFill>
                  <a:schemeClr val="accent6">
                    <a:lumMod val="50000"/>
                  </a:schemeClr>
                </a:solidFill>
              </a:rPr>
              <a:t>nurme-nukkude</a:t>
            </a:r>
            <a:r>
              <a:rPr lang="et-EE" dirty="0">
                <a:solidFill>
                  <a:schemeClr val="accent6">
                    <a:lumMod val="50000"/>
                  </a:schemeClr>
                </a:solidFill>
              </a:rPr>
              <a:t> erikaelsuse tähenduse väljanuputamine.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82127" y="6079413"/>
            <a:ext cx="16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/>
              <a:t>Charles Darwin</a:t>
            </a:r>
            <a:endParaRPr lang="en-GB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871" y="2664757"/>
            <a:ext cx="1431231" cy="20551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392" y="2692672"/>
            <a:ext cx="3591285" cy="2027186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95288" y="712578"/>
            <a:ext cx="876613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67" tIns="46484" rIns="92967" bIns="46484"/>
          <a:lstStyle/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Erikaelsus – kahte tüüpi õied, vastavalt taimede paljunemisorganite paiknemisele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Tavaliselt on S- ja L-tüüpi õitega isendeid võrdselt </a:t>
            </a:r>
            <a:r>
              <a:rPr lang="et-EE" sz="2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(50:50)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b="1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Elupaikade kadu -&gt; õietüüpe ebavõrdselt </a:t>
            </a:r>
            <a:r>
              <a:rPr lang="et-EE" sz="2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-&gt; </a:t>
            </a:r>
            <a:r>
              <a:rPr lang="et-EE" sz="2200" b="1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paljunemine ebaõnnestub</a:t>
            </a:r>
            <a:r>
              <a:rPr lang="et-EE" sz="2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-&gt; </a:t>
            </a:r>
            <a:r>
              <a:rPr lang="et-EE" sz="2200" b="1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nurmenuku elujõulisuse kahanemine</a:t>
            </a:r>
            <a:endParaRPr lang="en-US" sz="2200" b="1" u="sng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49244" y="5919865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t-EE" sz="3200" b="1" dirty="0">
                <a:solidFill>
                  <a:schemeClr val="accent6">
                    <a:lumMod val="75000"/>
                  </a:schemeClr>
                </a:solidFill>
              </a:rPr>
              <a:t>S-TÜÜP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92218" y="5894403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t-EE" sz="3200" b="1" dirty="0">
                <a:solidFill>
                  <a:schemeClr val="accent6">
                    <a:lumMod val="75000"/>
                  </a:schemeClr>
                </a:solidFill>
              </a:rPr>
              <a:t>L-TÜÜP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37015" t="33398" r="40441" b="27435"/>
          <a:stretch/>
        </p:blipFill>
        <p:spPr>
          <a:xfrm>
            <a:off x="3941213" y="4651782"/>
            <a:ext cx="1276719" cy="124771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35678" t="17087" r="29800" b="17590"/>
          <a:stretch/>
        </p:blipFill>
        <p:spPr>
          <a:xfrm>
            <a:off x="1205316" y="4644460"/>
            <a:ext cx="1134748" cy="120778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536690" y="6519446"/>
            <a:ext cx="38158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t-EE" sz="1600" dirty="0" err="1">
                <a:solidFill>
                  <a:srgbClr val="002060"/>
                </a:solidFill>
              </a:rPr>
              <a:t>Brys</a:t>
            </a:r>
            <a:r>
              <a:rPr lang="et-EE" sz="1600" dirty="0">
                <a:solidFill>
                  <a:srgbClr val="002060"/>
                </a:solidFill>
              </a:rPr>
              <a:t> &amp; </a:t>
            </a:r>
            <a:r>
              <a:rPr lang="et-EE" sz="1600" dirty="0" err="1">
                <a:solidFill>
                  <a:srgbClr val="002060"/>
                </a:solidFill>
              </a:rPr>
              <a:t>Jacquemyn</a:t>
            </a:r>
            <a:r>
              <a:rPr lang="et-EE" sz="1600" dirty="0">
                <a:solidFill>
                  <a:srgbClr val="002060"/>
                </a:solidFill>
              </a:rPr>
              <a:t> 2020. </a:t>
            </a:r>
            <a:r>
              <a:rPr lang="et-EE" sz="1600" dirty="0" err="1">
                <a:solidFill>
                  <a:srgbClr val="002060"/>
                </a:solidFill>
              </a:rPr>
              <a:t>Journal</a:t>
            </a:r>
            <a:r>
              <a:rPr lang="et-EE" sz="1600" dirty="0">
                <a:solidFill>
                  <a:srgbClr val="002060"/>
                </a:solidFill>
              </a:rPr>
              <a:t> of Ecology </a:t>
            </a:r>
            <a:endParaRPr lang="en-GB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28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525344"/>
            <a:ext cx="1219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1116012" y="526055"/>
            <a:ext cx="110759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5536" y="0"/>
            <a:ext cx="9739064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t-EE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KODANIKUTEADUSEKAMPAANIA „EESTI OTSIB NURMENUKKE“</a:t>
            </a:r>
            <a:endParaRPr lang="en-US" sz="2400" b="1" dirty="0">
              <a:solidFill>
                <a:schemeClr val="tx2"/>
              </a:solidFill>
              <a:latin typeface="Riffic medium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818" t="35589" r="64024" b="25195"/>
          <a:stretch/>
        </p:blipFill>
        <p:spPr>
          <a:xfrm>
            <a:off x="293166" y="2730696"/>
            <a:ext cx="5376114" cy="25877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287" y="5392797"/>
            <a:ext cx="684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t-EE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 tuhanded suured ja väiksed abilised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5287" y="712578"/>
            <a:ext cx="7006999" cy="581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67" tIns="46484" rIns="92967" bIns="46484"/>
          <a:lstStyle/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2019. aasta kevadel &gt; 1700 vaatlust (rohkem kui 220 000 nurmenukku) 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Põnevad teadustulemused (teaduspublikatsioon)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2020. aasta koroonakevadel &gt; 1300 vaatlust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S-tüüpe &gt; L-tüüpe</a:t>
            </a:r>
            <a:endParaRPr lang="en-GB" sz="22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https://landscape.ut.ee/wp-content/uploads/2020/06/vaatlused_koo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29" y="2875762"/>
            <a:ext cx="4507865" cy="340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9" b="17423"/>
          <a:stretch/>
        </p:blipFill>
        <p:spPr>
          <a:xfrm>
            <a:off x="9038850" y="688957"/>
            <a:ext cx="2970270" cy="211856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536690" y="6519446"/>
            <a:ext cx="32036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t-EE" sz="1600" dirty="0">
                <a:solidFill>
                  <a:srgbClr val="002060"/>
                </a:solidFill>
              </a:rPr>
              <a:t>Aavik et </a:t>
            </a:r>
            <a:r>
              <a:rPr lang="et-EE" sz="1600" dirty="0" err="1">
                <a:solidFill>
                  <a:srgbClr val="002060"/>
                </a:solidFill>
              </a:rPr>
              <a:t>al</a:t>
            </a:r>
            <a:r>
              <a:rPr lang="et-EE" sz="1600" dirty="0">
                <a:solidFill>
                  <a:srgbClr val="002060"/>
                </a:solidFill>
              </a:rPr>
              <a:t>. 2020. </a:t>
            </a:r>
            <a:r>
              <a:rPr lang="et-EE" sz="1600" dirty="0" err="1">
                <a:solidFill>
                  <a:srgbClr val="002060"/>
                </a:solidFill>
              </a:rPr>
              <a:t>Journal</a:t>
            </a:r>
            <a:r>
              <a:rPr lang="et-EE" sz="1600" dirty="0">
                <a:solidFill>
                  <a:srgbClr val="002060"/>
                </a:solidFill>
              </a:rPr>
              <a:t> of Ecology </a:t>
            </a:r>
            <a:endParaRPr lang="en-GB" sz="1600" dirty="0">
              <a:solidFill>
                <a:srgbClr val="002060"/>
              </a:solidFill>
            </a:endParaRPr>
          </a:p>
        </p:txBody>
      </p:sp>
      <p:pic>
        <p:nvPicPr>
          <p:cNvPr id="15" name="Picture 6" descr="eesti-otsib-nurmenukk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22"/>
          <a:stretch/>
        </p:blipFill>
        <p:spPr bwMode="auto">
          <a:xfrm>
            <a:off x="7309205" y="2002689"/>
            <a:ext cx="1622764" cy="15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8057278" y="6525344"/>
            <a:ext cx="24525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t-EE" sz="1600" dirty="0">
                <a:solidFill>
                  <a:srgbClr val="002060"/>
                </a:solidFill>
              </a:rPr>
              <a:t>Foto: kampaanias osalenud</a:t>
            </a:r>
          </a:p>
        </p:txBody>
      </p:sp>
    </p:spTree>
    <p:extLst>
      <p:ext uri="{BB962C8B-B14F-4D97-AF65-F5344CB8AC3E}">
        <p14:creationId xmlns:p14="http://schemas.microsoft.com/office/powerpoint/2010/main" val="2955935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373" y="3501434"/>
            <a:ext cx="2522084" cy="252208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5454" r="9394" b="23485"/>
          <a:stretch/>
        </p:blipFill>
        <p:spPr>
          <a:xfrm>
            <a:off x="8742940" y="1498669"/>
            <a:ext cx="3240517" cy="19109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0" y="6525344"/>
            <a:ext cx="1219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V="1">
            <a:off x="1116012" y="526055"/>
            <a:ext cx="110759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95287" y="712578"/>
            <a:ext cx="10751684" cy="581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67" tIns="46484" rIns="92967" bIns="46484"/>
          <a:lstStyle/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Huvitavad vaatluskohad – väiksed niidulapid, teeperved, </a:t>
            </a:r>
            <a:r>
              <a:rPr lang="et-EE" sz="2200" dirty="0" err="1">
                <a:latin typeface="Arial" pitchFamily="34" charset="0"/>
                <a:cs typeface="Arial" pitchFamily="34" charset="0"/>
              </a:rPr>
              <a:t>hoonestute</a:t>
            </a:r>
            <a:r>
              <a:rPr lang="et-EE" sz="2200" dirty="0">
                <a:latin typeface="Arial" pitchFamily="34" charset="0"/>
                <a:cs typeface="Arial" pitchFamily="34" charset="0"/>
              </a:rPr>
              <a:t> lähedased rohealad, meteoriidikraatri serv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Ligi 250 vaatlust kooli- ja lasteaiagruppidelt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Õpilaste teadustööd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Väga hea tagasiside vaatlejailt </a:t>
            </a:r>
            <a:endParaRPr lang="en-GB" sz="22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SzPct val="70000"/>
            </a:pP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536690" y="6519446"/>
            <a:ext cx="28222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t-EE" sz="1600" dirty="0">
                <a:solidFill>
                  <a:srgbClr val="002060"/>
                </a:solidFill>
              </a:rPr>
              <a:t>Fotod: Kaarel Kaisel, Tsipe Aavik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6569" y="2920280"/>
            <a:ext cx="50511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1.klassi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õpilased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käisid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määramas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nurmenukkude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õietüüpe</a:t>
            </a:r>
            <a:r>
              <a:rPr lang="et-EE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… Lastele väga meeldis olla õues ja nurmenukke loendada. Nii mõnigi ei tahtnud enam põllult ära minna. Lisaboonusena leiti põllult veel muidki taimi ja vahvaid suuri viinamäe tigusid.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t-EE" sz="16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4894" y="4381797"/>
            <a:ext cx="4531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GB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Kogu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ettevõtmine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oli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hariv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ja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tore, </a:t>
            </a:r>
            <a:r>
              <a:rPr lang="en-GB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kindlasti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osaleme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sarnastel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talgutel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järgmistel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aastatel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t-EE" sz="16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6569" y="5445176"/>
            <a:ext cx="44154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GB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Selliseid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vahvaid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ettevõtmisi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võiks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veel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olla, </a:t>
            </a:r>
            <a:r>
              <a:rPr lang="en-GB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arvasid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lapsed, </a:t>
            </a:r>
            <a:r>
              <a:rPr lang="en-GB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täname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teid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selle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võimaluse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eest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0306" y="2453225"/>
            <a:ext cx="3924498" cy="294337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5468446" y="5890110"/>
            <a:ext cx="33707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t-EE" sz="1600" dirty="0">
                <a:solidFill>
                  <a:srgbClr val="002060"/>
                </a:solidFill>
              </a:rPr>
              <a:t>Väikese Pauline lasteaia kollase rühma laste nurmenukuteemalised tööd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95536" y="0"/>
            <a:ext cx="9739064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t-EE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KODANIKUTEADUSEKAMPAANIA „EESTI OTSIB NURMENUKKE“</a:t>
            </a:r>
            <a:endParaRPr lang="en-US" sz="2400" b="1" dirty="0">
              <a:solidFill>
                <a:schemeClr val="tx2"/>
              </a:solidFill>
              <a:latin typeface="Riffic medium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228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525344"/>
            <a:ext cx="1219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1116012" y="526055"/>
            <a:ext cx="110759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9844" t="22317" r="43506" b="29921"/>
          <a:stretch/>
        </p:blipFill>
        <p:spPr>
          <a:xfrm>
            <a:off x="6749616" y="762419"/>
            <a:ext cx="4917821" cy="283220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7015" t="33398" r="40441" b="27435"/>
          <a:stretch/>
        </p:blipFill>
        <p:spPr>
          <a:xfrm>
            <a:off x="6689267" y="3927527"/>
            <a:ext cx="2290838" cy="223879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5678" t="17087" r="29800" b="17590"/>
          <a:stretch/>
        </p:blipFill>
        <p:spPr>
          <a:xfrm>
            <a:off x="9518987" y="3900060"/>
            <a:ext cx="2148450" cy="228673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TextBox 9"/>
          <p:cNvSpPr txBox="1"/>
          <p:nvPr/>
        </p:nvSpPr>
        <p:spPr>
          <a:xfrm>
            <a:off x="8892017" y="4483858"/>
            <a:ext cx="6607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80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en-GB" sz="8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95287" y="712578"/>
            <a:ext cx="6382068" cy="581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67" tIns="46484" rIns="92967" bIns="46484"/>
          <a:lstStyle/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2021. aastal </a:t>
            </a:r>
            <a:r>
              <a:rPr lang="et-EE" sz="2200" dirty="0" err="1">
                <a:latin typeface="Arial" pitchFamily="34" charset="0"/>
                <a:cs typeface="Arial" pitchFamily="34" charset="0"/>
              </a:rPr>
              <a:t>üleeuroopaline</a:t>
            </a:r>
            <a:r>
              <a:rPr lang="et-EE" sz="2200" dirty="0">
                <a:latin typeface="Arial" pitchFamily="34" charset="0"/>
                <a:cs typeface="Arial" pitchFamily="34" charset="0"/>
              </a:rPr>
              <a:t> kampaania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endParaRPr lang="et-EE" sz="22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Botaanikaaiad, haridusasutuste võrgustikud, teadusasutused, keskkonnaühendused, kohalikud kogukonnad, kevade märkamise kampaaniad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endParaRPr lang="et-EE" sz="22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Saksmaa, Ühendkuningriik, Prantsusmaa, Rootsi, Taani, Soome, Läti, Leedu, Itaalia, Bulgaaria, Venemaa, Horvaatia, Sloveenia, Makedoonia, Tšehhi, Slovakkia, Poola, Iirimaa, Serbia, Ungari, Kreeka, Belgia, Holland, Luksemburg, Šveits, Ukraina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Veebileht, infomaterjalid ja andmete üleslaadimise vorm </a:t>
            </a:r>
            <a:r>
              <a:rPr lang="et-EE" b="1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kohalikes keeltes (sh vene keeles)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endParaRPr lang="et-EE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Tagasiside (jooksvalt ja lõpus)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Lõpukonverents (ettekanded + </a:t>
            </a:r>
            <a:r>
              <a:rPr lang="et-EE" sz="2200" dirty="0" err="1">
                <a:latin typeface="Arial" pitchFamily="34" charset="0"/>
                <a:cs typeface="Arial" pitchFamily="34" charset="0"/>
              </a:rPr>
              <a:t>postrid</a:t>
            </a:r>
            <a:r>
              <a:rPr lang="et-EE" sz="2200" dirty="0">
                <a:latin typeface="Arial" pitchFamily="34" charset="0"/>
                <a:cs typeface="Arial" pitchFamily="34" charset="0"/>
              </a:rPr>
              <a:t> vaatlejatelt ja teadlastelt)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8057278" y="6525344"/>
            <a:ext cx="27916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t-EE" sz="1600" dirty="0">
                <a:solidFill>
                  <a:srgbClr val="002060"/>
                </a:solidFill>
              </a:rPr>
              <a:t>Fotod: Tsipe Aavik, Joonmeedia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95536" y="0"/>
            <a:ext cx="10453404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t-EE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KODANIKUTEADUSEKAMPAANIA „EUROOPA OTSIB NURMENUKKE“</a:t>
            </a:r>
            <a:endParaRPr lang="en-US" sz="2400" b="1" dirty="0">
              <a:solidFill>
                <a:schemeClr val="tx2"/>
              </a:solidFill>
              <a:latin typeface="Riffic medium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110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1" t="14515" r="21593" b="13108"/>
          <a:stretch/>
        </p:blipFill>
        <p:spPr>
          <a:xfrm>
            <a:off x="8200092" y="2894833"/>
            <a:ext cx="3742179" cy="345786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4" r="30445"/>
          <a:stretch/>
        </p:blipFill>
        <p:spPr>
          <a:xfrm rot="5400000">
            <a:off x="7116040" y="60387"/>
            <a:ext cx="3007535" cy="450843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Picture 4" descr="marian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8" t="8010" r="6731"/>
          <a:stretch/>
        </p:blipFill>
        <p:spPr bwMode="auto">
          <a:xfrm>
            <a:off x="4349358" y="3921826"/>
            <a:ext cx="1651355" cy="182620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ris Reinu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718" y="4322991"/>
            <a:ext cx="1800754" cy="180075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abrina Träge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6" r="19714" b="22711"/>
          <a:stretch/>
        </p:blipFill>
        <p:spPr bwMode="auto">
          <a:xfrm>
            <a:off x="491967" y="4139130"/>
            <a:ext cx="1509305" cy="182011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6525344"/>
            <a:ext cx="1219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1116012" y="526055"/>
            <a:ext cx="110759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95535" y="0"/>
            <a:ext cx="10944909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t-EE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KODANIKUTEADUSEKAMPAANIA „EUROOPA OTSIB NURMENUKKE“</a:t>
            </a:r>
            <a:endParaRPr lang="en-US" sz="2400" b="1" dirty="0">
              <a:solidFill>
                <a:schemeClr val="tx2"/>
              </a:solidFill>
              <a:latin typeface="Riffic medium"/>
              <a:cs typeface="Arial" pitchFamily="34" charset="0"/>
            </a:endParaRPr>
          </a:p>
        </p:txBody>
      </p:sp>
      <p:pic>
        <p:nvPicPr>
          <p:cNvPr id="1026" name="Picture 2" descr="MicrosoftTeams-image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672" y="4461369"/>
            <a:ext cx="1524000" cy="152400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81999" y="2649940"/>
            <a:ext cx="3814746" cy="90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67" tIns="46484" rIns="92967" bIns="46484"/>
          <a:lstStyle/>
          <a:p>
            <a:pPr>
              <a:spcBef>
                <a:spcPts val="600"/>
              </a:spcBef>
              <a:buSzPct val="70000"/>
            </a:pPr>
            <a:r>
              <a:rPr lang="et-EE" sz="2200" dirty="0">
                <a:latin typeface="Arial" pitchFamily="34" charset="0"/>
                <a:cs typeface="Arial" pitchFamily="34" charset="0"/>
                <a:hlinkClick r:id="rId8"/>
              </a:rPr>
              <a:t>info@nurmenukk.ee</a:t>
            </a:r>
            <a:endParaRPr lang="et-EE" sz="22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SzPct val="70000"/>
            </a:pPr>
            <a:r>
              <a:rPr lang="et-EE" sz="2200" dirty="0">
                <a:latin typeface="Arial" pitchFamily="34" charset="0"/>
                <a:cs typeface="Arial" pitchFamily="34" charset="0"/>
                <a:hlinkClick r:id="rId9"/>
              </a:rPr>
              <a:t>tsipe.aavik@ut.ee</a:t>
            </a:r>
            <a:endParaRPr lang="et-EE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5056" y="643090"/>
            <a:ext cx="6096000" cy="11849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10"/>
              </a:rPr>
              <a:t>www.cowslip.science</a:t>
            </a:r>
            <a:endParaRPr lang="et-EE" sz="2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t-EE" sz="2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LookingForCowslips</a:t>
            </a:r>
            <a:r>
              <a:rPr lang="et-EE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- Twitter, Facebook,               </a:t>
            </a:r>
            <a:r>
              <a:rPr lang="et-EE" sz="2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Instagram</a:t>
            </a:r>
            <a:endParaRPr lang="et-EE" sz="2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Facebook twitter instagram png, Facebook twitter instagram png Transparent  FREE for download on WebStockReview 2021">
            <a:extLst>
              <a:ext uri="{FF2B5EF4-FFF2-40B4-BE49-F238E27FC236}">
                <a16:creationId xmlns:a16="http://schemas.microsoft.com/office/drawing/2014/main" id="{FE793734-453F-954F-9BC8-45627BBC2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4" b="20811"/>
          <a:stretch/>
        </p:blipFill>
        <p:spPr bwMode="auto">
          <a:xfrm>
            <a:off x="646829" y="2028920"/>
            <a:ext cx="2149117" cy="64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4760" y="5992212"/>
            <a:ext cx="1540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600" dirty="0">
                <a:latin typeface="Arial" panose="020B0604020202020204" pitchFamily="34" charset="0"/>
                <a:cs typeface="Arial" panose="020B0604020202020204" pitchFamily="34" charset="0"/>
              </a:rPr>
              <a:t>Sabrina Träger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06984" y="6136187"/>
            <a:ext cx="12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600" dirty="0">
                <a:latin typeface="Arial" panose="020B0604020202020204" pitchFamily="34" charset="0"/>
                <a:cs typeface="Arial" panose="020B0604020202020204" pitchFamily="34" charset="0"/>
              </a:rPr>
              <a:t>Iris Reinula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51074" y="5804999"/>
            <a:ext cx="1688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600" dirty="0">
                <a:latin typeface="Arial" panose="020B0604020202020204" pitchFamily="34" charset="0"/>
                <a:cs typeface="Arial" panose="020B0604020202020204" pitchFamily="34" charset="0"/>
              </a:rPr>
              <a:t>Marianne Kaldra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43415" y="6001752"/>
            <a:ext cx="1152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600" dirty="0">
                <a:latin typeface="Arial" panose="020B0604020202020204" pitchFamily="34" charset="0"/>
                <a:cs typeface="Arial" panose="020B0604020202020204" pitchFamily="34" charset="0"/>
              </a:rPr>
              <a:t>Kertu Hool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4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CF1B34-FF32-D047-ACDA-3781E7FE02A0}"/>
              </a:ext>
            </a:extLst>
          </p:cNvPr>
          <p:cNvSpPr/>
          <p:nvPr/>
        </p:nvSpPr>
        <p:spPr>
          <a:xfrm>
            <a:off x="106837" y="6261211"/>
            <a:ext cx="12085163" cy="636309"/>
          </a:xfrm>
          <a:prstGeom prst="rect">
            <a:avLst/>
          </a:prstGeom>
          <a:solidFill>
            <a:srgbClr val="F38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E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D7356F-DC8A-1242-8072-5CB294223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4421" y="3602038"/>
            <a:ext cx="6685345" cy="4533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DD1FBD-720A-8347-B7C8-FF4444C2F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482" y="-1696714"/>
            <a:ext cx="1011234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A26302-B92F-E94A-B905-DB8C7198F9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9659" y="1229150"/>
            <a:ext cx="9822922" cy="2199850"/>
          </a:xfrm>
        </p:spPr>
        <p:txBody>
          <a:bodyPr anchor="t" anchorCtr="0">
            <a:noAutofit/>
          </a:bodyPr>
          <a:lstStyle/>
          <a:p>
            <a:pPr algn="l"/>
            <a:r>
              <a:rPr lang="et-EE" sz="7200" dirty="0"/>
              <a:t>Nurmenukuvaatluse tegemine</a:t>
            </a:r>
            <a:endParaRPr lang="en-EE" sz="7200" dirty="0">
              <a:solidFill>
                <a:srgbClr val="19345A"/>
              </a:solidFill>
              <a:latin typeface="Riffic Medium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FE91C-485E-FC4A-8EBB-9C22F9D3724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69659" y="3429000"/>
            <a:ext cx="5875525" cy="632361"/>
          </a:xfrm>
        </p:spPr>
        <p:txBody>
          <a:bodyPr/>
          <a:lstStyle/>
          <a:p>
            <a:pPr algn="l"/>
            <a:endParaRPr lang="et-EE" dirty="0">
              <a:solidFill>
                <a:srgbClr val="19345A"/>
              </a:solidFill>
              <a:latin typeface="Barlow" pitchFamily="2" charset="77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B24534D-5523-0E41-9040-09E3DE5A1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2729" y="639680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311295-0C44-8A43-AB67-CB7815C0DF3B}" type="datetimeFigureOut">
              <a:rPr kumimoji="0" lang="en-EE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04/01/2021</a:t>
            </a:fld>
            <a:endParaRPr kumimoji="0" lang="en-E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12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BCF3ADD-2009-47A2-BFA1-372F70CEC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698"/>
            <a:ext cx="10515600" cy="1009650"/>
          </a:xfrm>
        </p:spPr>
        <p:txBody>
          <a:bodyPr/>
          <a:lstStyle/>
          <a:p>
            <a:pPr algn="ctr"/>
            <a:r>
              <a:rPr lang="et-EE" dirty="0"/>
              <a:t>www.nurmenukk.ee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801F568C-A515-4B96-BC19-935C2F514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C19B27D9-BE32-4086-ABF4-709050398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81" y="1891561"/>
            <a:ext cx="10869637" cy="496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14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BCF3ADD-2009-47A2-BFA1-372F70CEC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698"/>
            <a:ext cx="10515600" cy="1009650"/>
          </a:xfrm>
        </p:spPr>
        <p:txBody>
          <a:bodyPr/>
          <a:lstStyle/>
          <a:p>
            <a:pPr algn="ctr"/>
            <a:r>
              <a:rPr lang="et-EE" dirty="0"/>
              <a:t>www.nurmenukk.ee/ru</a:t>
            </a:r>
          </a:p>
        </p:txBody>
      </p:sp>
      <p:pic>
        <p:nvPicPr>
          <p:cNvPr id="6" name="Sisu kohatäide 5">
            <a:extLst>
              <a:ext uri="{FF2B5EF4-FFF2-40B4-BE49-F238E27FC236}">
                <a16:creationId xmlns:a16="http://schemas.microsoft.com/office/drawing/2014/main" id="{D5B7ABE4-A748-4002-A7BA-36F8318B7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172" y="1820856"/>
            <a:ext cx="10967048" cy="5037144"/>
          </a:xfr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1203CC05-4F41-45A2-A80D-0E9D672864AC}"/>
              </a:ext>
            </a:extLst>
          </p:cNvPr>
          <p:cNvSpPr/>
          <p:nvPr/>
        </p:nvSpPr>
        <p:spPr>
          <a:xfrm>
            <a:off x="9003323" y="2461846"/>
            <a:ext cx="422031" cy="4642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685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BCF3ADD-2009-47A2-BFA1-372F70CEC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698"/>
            <a:ext cx="10515600" cy="1009650"/>
          </a:xfrm>
        </p:spPr>
        <p:txBody>
          <a:bodyPr/>
          <a:lstStyle/>
          <a:p>
            <a:pPr algn="ctr"/>
            <a:r>
              <a:rPr lang="et-EE" dirty="0"/>
              <a:t>www.nurmenukk.ee/ru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1203CC05-4F41-45A2-A80D-0E9D672864AC}"/>
              </a:ext>
            </a:extLst>
          </p:cNvPr>
          <p:cNvSpPr/>
          <p:nvPr/>
        </p:nvSpPr>
        <p:spPr>
          <a:xfrm>
            <a:off x="9003323" y="2461846"/>
            <a:ext cx="422031" cy="4642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Sisu kohatäide 7">
            <a:extLst>
              <a:ext uri="{FF2B5EF4-FFF2-40B4-BE49-F238E27FC236}">
                <a16:creationId xmlns:a16="http://schemas.microsoft.com/office/drawing/2014/main" id="{C35D68CB-9673-4BAB-BECD-ED41595F1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708" y="1715348"/>
            <a:ext cx="11088583" cy="5142652"/>
          </a:xfrm>
        </p:spPr>
      </p:pic>
    </p:spTree>
    <p:extLst>
      <p:ext uri="{BB962C8B-B14F-4D97-AF65-F5344CB8AC3E}">
        <p14:creationId xmlns:p14="http://schemas.microsoft.com/office/powerpoint/2010/main" val="2690465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83933B0-F18B-4430-9E8D-9959FEBE6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Vaatluse tegemine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536E6965-C389-46DB-8A7D-5840A5E75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137" y="1997612"/>
            <a:ext cx="11930578" cy="4515729"/>
          </a:xfrm>
        </p:spPr>
      </p:pic>
    </p:spTree>
    <p:extLst>
      <p:ext uri="{BB962C8B-B14F-4D97-AF65-F5344CB8AC3E}">
        <p14:creationId xmlns:p14="http://schemas.microsoft.com/office/powerpoint/2010/main" val="3535309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0" y="6525344"/>
            <a:ext cx="1219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16" name="Line 4"/>
          <p:cNvSpPr>
            <a:spLocks noChangeShapeType="1"/>
          </p:cNvSpPr>
          <p:nvPr/>
        </p:nvSpPr>
        <p:spPr bwMode="auto">
          <a:xfrm flipV="1">
            <a:off x="1116012" y="526055"/>
            <a:ext cx="110759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395536" y="0"/>
            <a:ext cx="82296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t-EE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EESTI NIIDUKOOSLUSED</a:t>
            </a:r>
            <a:endParaRPr lang="en-US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95287" y="712578"/>
            <a:ext cx="11239363" cy="110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67" tIns="46484" rIns="92967" bIns="46484"/>
          <a:lstStyle/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Poollooduslikud kooslused ehk pärandniidud on kujunenud mõõduka niitmise ja karjatamise tagajärjel aastasadade (ja –tuhandetegi) jooksul 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Ei väetata, künta ega külvata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Vajavad püsimajäämiseks järjepidevat majandamist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Rannaniidud, loopealsed (alvarid), puisniidud ja -karjamaad, lammid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endParaRPr lang="et-EE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Content Placeholder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" t="4365" r="8647" b="3650"/>
          <a:stretch/>
        </p:blipFill>
        <p:spPr bwMode="auto">
          <a:xfrm>
            <a:off x="395288" y="2868002"/>
            <a:ext cx="3033148" cy="213098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34" descr="Talgud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957" y="3933492"/>
            <a:ext cx="3411043" cy="2230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niidetud_lu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154" y="2772256"/>
            <a:ext cx="2848707" cy="19466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Afbeeldingsresultaat voor kinnikasvanud puisnii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530" y="4016817"/>
            <a:ext cx="3222993" cy="214684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5990666" y="3564160"/>
            <a:ext cx="29070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t-EE" dirty="0" err="1">
                <a:solidFill>
                  <a:schemeClr val="accent1"/>
                </a:solidFill>
              </a:rPr>
              <a:t>Laelatu</a:t>
            </a:r>
            <a:r>
              <a:rPr lang="et-EE" dirty="0">
                <a:solidFill>
                  <a:schemeClr val="accent1"/>
                </a:solidFill>
              </a:rPr>
              <a:t> puisniit Läänemaal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9509822" y="4720905"/>
            <a:ext cx="22577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t-EE" dirty="0">
                <a:solidFill>
                  <a:schemeClr val="accent1"/>
                </a:solidFill>
              </a:rPr>
              <a:t>Kloostri luht Matsalus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2415819" y="3560927"/>
            <a:ext cx="29070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t-EE" dirty="0">
                <a:solidFill>
                  <a:schemeClr val="accent1"/>
                </a:solidFill>
              </a:rPr>
              <a:t>Puisniidu niitmine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395288" y="5048574"/>
            <a:ext cx="21960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t-EE" dirty="0" err="1">
                <a:solidFill>
                  <a:schemeClr val="accent1"/>
                </a:solidFill>
              </a:rPr>
              <a:t>Paenase</a:t>
            </a:r>
            <a:r>
              <a:rPr lang="et-EE" dirty="0">
                <a:solidFill>
                  <a:schemeClr val="accent1"/>
                </a:solidFill>
              </a:rPr>
              <a:t> loopealne, Muhu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936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2D14C95-20B3-45A2-9800-9FE9DC0F6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32C71C11-8FED-40D3-A5C6-F604F0A23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28" y="703352"/>
            <a:ext cx="11830281" cy="5451295"/>
          </a:xfr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B28FE84D-175D-4E0B-9363-27E1DF25BD5A}"/>
              </a:ext>
            </a:extLst>
          </p:cNvPr>
          <p:cNvSpPr/>
          <p:nvPr/>
        </p:nvSpPr>
        <p:spPr>
          <a:xfrm>
            <a:off x="7779434" y="3826412"/>
            <a:ext cx="2419643" cy="8440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639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2D14C95-20B3-45A2-9800-9FE9DC0F6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32C71C11-8FED-40D3-A5C6-F604F0A23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28" y="703352"/>
            <a:ext cx="11830281" cy="5451295"/>
          </a:xfr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B28FE84D-175D-4E0B-9363-27E1DF25BD5A}"/>
              </a:ext>
            </a:extLst>
          </p:cNvPr>
          <p:cNvSpPr/>
          <p:nvPr/>
        </p:nvSpPr>
        <p:spPr>
          <a:xfrm>
            <a:off x="7779434" y="3826412"/>
            <a:ext cx="2419643" cy="8440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irge noolkonnektor 7">
            <a:extLst>
              <a:ext uri="{FF2B5EF4-FFF2-40B4-BE49-F238E27FC236}">
                <a16:creationId xmlns:a16="http://schemas.microsoft.com/office/drawing/2014/main" id="{21AD0596-1D98-47B9-BB40-356DBE6A530D}"/>
              </a:ext>
            </a:extLst>
          </p:cNvPr>
          <p:cNvCxnSpPr/>
          <p:nvPr/>
        </p:nvCxnSpPr>
        <p:spPr>
          <a:xfrm>
            <a:off x="7568418" y="5228575"/>
            <a:ext cx="0" cy="7033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lt 9" descr="Pilt, millel on kujutatud tekst&#10;&#10;Kirjeldus on genereeritud automaatselt">
            <a:extLst>
              <a:ext uri="{FF2B5EF4-FFF2-40B4-BE49-F238E27FC236}">
                <a16:creationId xmlns:a16="http://schemas.microsoft.com/office/drawing/2014/main" id="{0D31E3FD-37E6-4296-87BE-7B35C852E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434" y="5228575"/>
            <a:ext cx="2733333" cy="1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86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9362C6F-D4A3-4D32-8FCB-EDD0145ED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Videod</a:t>
            </a:r>
            <a:endParaRPr lang="et-EE" dirty="0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6F4FB9D2-CB86-4DB1-B0A5-AAC066496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453" y="1969476"/>
            <a:ext cx="11501094" cy="453104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CA5D20-92B5-4504-AF24-3233B80BFD70}"/>
              </a:ext>
            </a:extLst>
          </p:cNvPr>
          <p:cNvSpPr txBox="1"/>
          <p:nvPr/>
        </p:nvSpPr>
        <p:spPr>
          <a:xfrm>
            <a:off x="1119555" y="2250831"/>
            <a:ext cx="2256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Rahvapärimus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D51429-C6AA-4E90-9E5F-4174DCD6218F}"/>
              </a:ext>
            </a:extLst>
          </p:cNvPr>
          <p:cNvSpPr txBox="1"/>
          <p:nvPr/>
        </p:nvSpPr>
        <p:spPr>
          <a:xfrm>
            <a:off x="9284677" y="2250831"/>
            <a:ext cx="1787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Juhend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D48F2-2D08-4343-81F6-6602BB4793F2}"/>
              </a:ext>
            </a:extLst>
          </p:cNvPr>
          <p:cNvSpPr txBox="1"/>
          <p:nvPr/>
        </p:nvSpPr>
        <p:spPr>
          <a:xfrm>
            <a:off x="1645920" y="5596598"/>
            <a:ext cx="1730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00" b="0" i="0" u="none" strike="noStrike" kern="1200" cap="none" spc="0" normalizeH="0" baseline="0" noProof="0" dirty="0">
                <a:ln>
                  <a:noFill/>
                </a:ln>
                <a:solidFill>
                  <a:srgbClr val="19345A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Kutse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19505A-0838-4FDB-989B-AFBAC409CE16}"/>
              </a:ext>
            </a:extLst>
          </p:cNvPr>
          <p:cNvSpPr txBox="1"/>
          <p:nvPr/>
        </p:nvSpPr>
        <p:spPr>
          <a:xfrm>
            <a:off x="4967654" y="4474282"/>
            <a:ext cx="2256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00" b="0" i="0" u="none" strike="noStrike" kern="1200" cap="none" spc="0" normalizeH="0" baseline="0" noProof="0" dirty="0">
                <a:ln>
                  <a:noFill/>
                </a:ln>
                <a:solidFill>
                  <a:srgbClr val="19345A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Animatsioon</a:t>
            </a:r>
          </a:p>
        </p:txBody>
      </p:sp>
    </p:spTree>
    <p:extLst>
      <p:ext uri="{BB962C8B-B14F-4D97-AF65-F5344CB8AC3E}">
        <p14:creationId xmlns:p14="http://schemas.microsoft.com/office/powerpoint/2010/main" val="1343162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55BEB38-1196-4E1F-8231-15ABB2D74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4" y="493755"/>
            <a:ext cx="10515600" cy="1009650"/>
          </a:xfrm>
        </p:spPr>
        <p:txBody>
          <a:bodyPr/>
          <a:lstStyle/>
          <a:p>
            <a:r>
              <a:rPr lang="et-EE" dirty="0"/>
              <a:t>Viktoriin: </a:t>
            </a:r>
            <a:r>
              <a:rPr lang="et-EE" dirty="0" err="1"/>
              <a:t>Kahoot</a:t>
            </a:r>
            <a:r>
              <a:rPr lang="et-EE" dirty="0"/>
              <a:t> 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917EBBA8-9DA1-4CAE-AAEF-56DAE5CCA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573BA720-216E-4C54-BBC7-B2851456D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09" y="1503405"/>
            <a:ext cx="11150991" cy="5196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632BB9-202E-4887-86F7-B352B1FE3349}"/>
              </a:ext>
            </a:extLst>
          </p:cNvPr>
          <p:cNvSpPr txBox="1"/>
          <p:nvPr/>
        </p:nvSpPr>
        <p:spPr>
          <a:xfrm>
            <a:off x="6485206" y="756918"/>
            <a:ext cx="6020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3600" b="0" i="0" u="none" strike="noStrike" kern="1200" cap="none" spc="0" normalizeH="0" baseline="0" noProof="0" dirty="0">
                <a:ln>
                  <a:noFill/>
                </a:ln>
                <a:solidFill>
                  <a:srgbClr val="1934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Mängu PIN: </a:t>
            </a:r>
            <a:r>
              <a:rPr kumimoji="0" lang="et-EE" sz="3600" b="1" i="0" u="none" strike="noStrike" kern="1200" cap="none" spc="0" normalizeH="0" baseline="0" noProof="0" dirty="0">
                <a:ln>
                  <a:noFill/>
                </a:ln>
                <a:solidFill>
                  <a:srgbClr val="1934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02029398</a:t>
            </a:r>
            <a:endParaRPr kumimoji="0" lang="et-EE" sz="3600" b="0" i="0" u="none" strike="noStrike" kern="1200" cap="none" spc="0" normalizeH="0" baseline="0" noProof="0" dirty="0">
              <a:ln>
                <a:noFill/>
              </a:ln>
              <a:solidFill>
                <a:srgbClr val="1934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318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C6AD604-4A52-43B8-9C43-70A87B67E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elurikkus.ee – nurmenuku asukohti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324A0825-14BA-4047-9D37-F8536546A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6D6ECD07-1793-4336-8476-3EC7F8A06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974253"/>
            <a:ext cx="10275277" cy="489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17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BCF3ADD-2009-47A2-BFA1-372F70CEC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698"/>
            <a:ext cx="10515600" cy="1009650"/>
          </a:xfrm>
        </p:spPr>
        <p:txBody>
          <a:bodyPr/>
          <a:lstStyle/>
          <a:p>
            <a:pPr algn="ctr"/>
            <a:r>
              <a:rPr lang="et-EE" dirty="0"/>
              <a:t>www.nurmenukk.ee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801F568C-A515-4B96-BC19-935C2F514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C19B27D9-BE32-4086-ABF4-709050398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81" y="1891561"/>
            <a:ext cx="10869637" cy="4966439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C3B313AB-C0F5-40A4-AC33-352B339AB676}"/>
              </a:ext>
            </a:extLst>
          </p:cNvPr>
          <p:cNvSpPr/>
          <p:nvPr/>
        </p:nvSpPr>
        <p:spPr>
          <a:xfrm>
            <a:off x="9206133" y="1804972"/>
            <a:ext cx="1645920" cy="8168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35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CF9685A-0663-4F6B-ACBC-F7EA30E6B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Vaatlus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272274B-4378-40E4-B116-7B2696E69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dirty="0"/>
              <a:t>Asukoht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dirty="0"/>
              <a:t>Soojendus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dirty="0"/>
              <a:t>Nurmenukkude koguarv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dirty="0"/>
              <a:t>Õietüüpide vaatlus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dirty="0"/>
              <a:t>Fotod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dirty="0"/>
              <a:t>Märkused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dirty="0"/>
              <a:t>Kontaktandmed</a:t>
            </a:r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96210BA8-F65C-49DA-AA50-0002329B2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494" y="1315798"/>
            <a:ext cx="5790476" cy="5161905"/>
          </a:xfrm>
          <a:prstGeom prst="rect">
            <a:avLst/>
          </a:prstGeom>
        </p:spPr>
      </p:pic>
      <p:cxnSp>
        <p:nvCxnSpPr>
          <p:cNvPr id="7" name="Sirge noolkonnektor 6">
            <a:extLst>
              <a:ext uri="{FF2B5EF4-FFF2-40B4-BE49-F238E27FC236}">
                <a16:creationId xmlns:a16="http://schemas.microsoft.com/office/drawing/2014/main" id="{026F2D4B-CFC3-4C56-98C0-D065CCE4D524}"/>
              </a:ext>
            </a:extLst>
          </p:cNvPr>
          <p:cNvCxnSpPr/>
          <p:nvPr/>
        </p:nvCxnSpPr>
        <p:spPr>
          <a:xfrm>
            <a:off x="3812345" y="3896751"/>
            <a:ext cx="1350498" cy="0"/>
          </a:xfrm>
          <a:prstGeom prst="straightConnector1">
            <a:avLst/>
          </a:prstGeom>
          <a:ln w="57150">
            <a:solidFill>
              <a:srgbClr val="F38867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920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385B421-0940-4D93-AB02-B83A4AC3A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Paberankeet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70D3EA3-42AE-408A-9F00-2ABD6D098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FBF768AC-7FE4-4A57-BB9D-FF0C01621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861" y="648891"/>
            <a:ext cx="5151487" cy="61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68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52ABF7D-0799-479C-84FD-4ACF509EC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Mis tüüpi nurmenuku õis see on?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9EC5644F-231B-41B2-8B50-66526150A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4000" dirty="0">
                <a:solidFill>
                  <a:srgbClr val="19345A"/>
                </a:solidFill>
              </a:rPr>
              <a:t>S-tüüp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4000" dirty="0">
                <a:solidFill>
                  <a:srgbClr val="19345A"/>
                </a:solidFill>
              </a:rPr>
              <a:t>L-tüüp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0F0ECD33-E3FB-463A-8259-672EFC77E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78" t="17087" r="29800" b="17590"/>
          <a:stretch/>
        </p:blipFill>
        <p:spPr>
          <a:xfrm>
            <a:off x="5828554" y="2303450"/>
            <a:ext cx="3807816" cy="405290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289404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52ABF7D-0799-479C-84FD-4ACF509EC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Mis tüüpi nurmenuku õis see on?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9EC5644F-231B-41B2-8B50-66526150A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4000" dirty="0">
                <a:solidFill>
                  <a:srgbClr val="19345A"/>
                </a:solidFill>
              </a:rPr>
              <a:t>S-tüüp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4000" dirty="0">
                <a:solidFill>
                  <a:srgbClr val="19345A"/>
                </a:solidFill>
              </a:rPr>
              <a:t>L-tüüp</a:t>
            </a: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E3AD13B5-73D0-406E-8EB4-3EBD2FB1F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15" t="33398" r="40441" b="27435"/>
          <a:stretch/>
        </p:blipFill>
        <p:spPr>
          <a:xfrm>
            <a:off x="5741092" y="2184608"/>
            <a:ext cx="4204766" cy="4109241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233432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6525344"/>
            <a:ext cx="1219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1116012" y="526055"/>
            <a:ext cx="110759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5536" y="0"/>
            <a:ext cx="82296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t-EE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EESTI NIIDUKOOSLUSED</a:t>
            </a:r>
            <a:endParaRPr lang="en-US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8437838" y="767963"/>
            <a:ext cx="12474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t-EE" dirty="0">
                <a:solidFill>
                  <a:schemeClr val="accent1"/>
                </a:solidFill>
              </a:rPr>
              <a:t>Troopiline </a:t>
            </a:r>
          </a:p>
          <a:p>
            <a:pPr algn="r"/>
            <a:r>
              <a:rPr lang="et-EE" dirty="0">
                <a:solidFill>
                  <a:schemeClr val="accent1"/>
                </a:solidFill>
              </a:rPr>
              <a:t>vihmamets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6" name="Text Box 21"/>
          <p:cNvSpPr txBox="1">
            <a:spLocks noChangeArrowheads="1"/>
          </p:cNvSpPr>
          <p:nvPr/>
        </p:nvSpPr>
        <p:spPr bwMode="auto">
          <a:xfrm>
            <a:off x="8057278" y="6525344"/>
            <a:ext cx="41347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t-EE" sz="1600" dirty="0" err="1">
                <a:solidFill>
                  <a:srgbClr val="002060"/>
                </a:solidFill>
              </a:rPr>
              <a:t>Wilson</a:t>
            </a:r>
            <a:r>
              <a:rPr lang="et-EE" sz="1600" dirty="0">
                <a:solidFill>
                  <a:srgbClr val="002060"/>
                </a:solidFill>
              </a:rPr>
              <a:t>,</a:t>
            </a:r>
            <a:r>
              <a:rPr lang="nn-NO" sz="1600" dirty="0">
                <a:solidFill>
                  <a:srgbClr val="002060"/>
                </a:solidFill>
              </a:rPr>
              <a:t> Dengler, Peet &amp; Pärtel, J. Veg. Sci. 2012</a:t>
            </a:r>
            <a:r>
              <a:rPr lang="et-EE" sz="16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68" name="Picture 4" descr="DSC002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034" y="803231"/>
            <a:ext cx="2278474" cy="1708762"/>
          </a:xfrm>
          <a:prstGeom prst="rect">
            <a:avLst/>
          </a:prstGeom>
          <a:ln w="12700" cap="sq">
            <a:noFill/>
            <a:prstDash val="solid"/>
            <a:miter lim="800000"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3"/>
          <a:srcRect b="5434"/>
          <a:stretch/>
        </p:blipFill>
        <p:spPr>
          <a:xfrm>
            <a:off x="233000" y="1903641"/>
            <a:ext cx="7031315" cy="4344528"/>
          </a:xfrm>
          <a:prstGeom prst="rect">
            <a:avLst/>
          </a:prstGeom>
        </p:spPr>
      </p:pic>
      <p:pic>
        <p:nvPicPr>
          <p:cNvPr id="71" name="Picture 2" descr="Afbeeldingsresultaat voor kinnikasvanud puisnii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41" y="2541132"/>
            <a:ext cx="3054607" cy="203467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 Box 19"/>
          <p:cNvSpPr txBox="1">
            <a:spLocks noChangeArrowheads="1"/>
          </p:cNvSpPr>
          <p:nvPr/>
        </p:nvSpPr>
        <p:spPr bwMode="auto">
          <a:xfrm>
            <a:off x="8074679" y="2494042"/>
            <a:ext cx="9359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t-EE" dirty="0" err="1">
                <a:solidFill>
                  <a:schemeClr val="accent1"/>
                </a:solidFill>
              </a:rPr>
              <a:t>Laelatu</a:t>
            </a:r>
            <a:r>
              <a:rPr lang="et-EE" dirty="0">
                <a:solidFill>
                  <a:schemeClr val="accent1"/>
                </a:solidFill>
              </a:rPr>
              <a:t> </a:t>
            </a:r>
          </a:p>
          <a:p>
            <a:r>
              <a:rPr lang="et-EE" dirty="0">
                <a:solidFill>
                  <a:schemeClr val="accent1"/>
                </a:solidFill>
              </a:rPr>
              <a:t>puisniit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016091" y="3944189"/>
            <a:ext cx="3546942" cy="26343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/>
          <p:cNvSpPr>
            <a:spLocks noChangeArrowheads="1"/>
          </p:cNvSpPr>
          <p:nvPr/>
        </p:nvSpPr>
        <p:spPr bwMode="auto">
          <a:xfrm>
            <a:off x="395288" y="712578"/>
            <a:ext cx="7931101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67" tIns="46484" rIns="92967" bIns="46484"/>
          <a:lstStyle/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Parasvöötme niidud pakuvad elupaika ja kasvukohta erakordselt paljudele liikidele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b="1" dirty="0">
                <a:latin typeface="Arial" pitchFamily="34" charset="0"/>
                <a:cs typeface="Arial" pitchFamily="34" charset="0"/>
              </a:rPr>
              <a:t>Eesti niidud on elurikkuse poolest maailma tipus!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295" y="4622901"/>
            <a:ext cx="2379953" cy="1784964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81" name="TextBox 80"/>
          <p:cNvSpPr txBox="1"/>
          <p:nvPr/>
        </p:nvSpPr>
        <p:spPr>
          <a:xfrm>
            <a:off x="6991557" y="4653539"/>
            <a:ext cx="2582289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t-EE" dirty="0"/>
              <a:t>Väiksel pindalal kasvab koos väga palju taimeliike:</a:t>
            </a:r>
          </a:p>
          <a:p>
            <a:pPr marL="342900" indent="-342900">
              <a:buFontTx/>
              <a:buChar char="-"/>
            </a:pPr>
            <a:r>
              <a:rPr lang="et-EE" dirty="0"/>
              <a:t>25 liiki 10 x 10 cm</a:t>
            </a:r>
          </a:p>
          <a:p>
            <a:pPr marL="342900" indent="-342900">
              <a:buFontTx/>
              <a:buChar char="-"/>
            </a:pPr>
            <a:r>
              <a:rPr lang="et-EE" dirty="0"/>
              <a:t>42 liiki 20 x 20 cm</a:t>
            </a:r>
          </a:p>
          <a:p>
            <a:pPr marL="342900" indent="-342900">
              <a:buFontTx/>
              <a:buChar char="-"/>
            </a:pPr>
            <a:r>
              <a:rPr lang="et-EE" dirty="0"/>
              <a:t>76 liiki 100 x 100 cm  </a:t>
            </a:r>
            <a:endParaRPr lang="en-GB" b="1" dirty="0"/>
          </a:p>
        </p:txBody>
      </p:sp>
      <p:cxnSp>
        <p:nvCxnSpPr>
          <p:cNvPr id="3" name="Straight Arrow Connector 2"/>
          <p:cNvCxnSpPr>
            <a:stCxn id="71" idx="1"/>
          </p:cNvCxnSpPr>
          <p:nvPr/>
        </p:nvCxnSpPr>
        <p:spPr>
          <a:xfrm flipH="1">
            <a:off x="7563033" y="3558472"/>
            <a:ext cx="1447608" cy="385717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255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9DF34C8-AA3E-4256-8D84-DBF285C9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8067"/>
            <a:ext cx="10515600" cy="1009650"/>
          </a:xfrm>
        </p:spPr>
        <p:txBody>
          <a:bodyPr>
            <a:normAutofit fontScale="90000"/>
          </a:bodyPr>
          <a:lstStyle/>
          <a:p>
            <a:r>
              <a:rPr lang="et-EE" dirty="0"/>
              <a:t>Uurime kevadel koos nurmenukke!</a:t>
            </a:r>
            <a:br>
              <a:rPr lang="et-EE" dirty="0"/>
            </a:b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29A3300-214A-4707-BB26-B4CE41856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sz="4000" dirty="0">
                <a:solidFill>
                  <a:srgbClr val="19345A"/>
                </a:solidFill>
                <a:latin typeface="Riffic Medium" panose="00000800000000000000" pitchFamily="2" charset="0"/>
              </a:rPr>
              <a:t>Aitäh kuulamast!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2C5DB213-16BD-4B1F-8B4A-A35B6B82D4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614" y="2301497"/>
            <a:ext cx="4207485" cy="420748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Picture 2" descr="Image result for university of tartu logo">
            <a:extLst>
              <a:ext uri="{FF2B5EF4-FFF2-40B4-BE49-F238E27FC236}">
                <a16:creationId xmlns:a16="http://schemas.microsoft.com/office/drawing/2014/main" id="{5DF1C176-AE9D-427D-A138-23AB008C9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10" y="4486870"/>
            <a:ext cx="1413512" cy="143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24C37E71-180A-471B-94C2-52F4C0041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930" y="5048552"/>
            <a:ext cx="2433667" cy="673502"/>
          </a:xfrm>
          <a:prstGeom prst="rect">
            <a:avLst/>
          </a:prstGeom>
        </p:spPr>
      </p:pic>
      <p:pic>
        <p:nvPicPr>
          <p:cNvPr id="7" name="Picture 11" descr="Image result for eesti arengu heaks logo">
            <a:extLst>
              <a:ext uri="{FF2B5EF4-FFF2-40B4-BE49-F238E27FC236}">
                <a16:creationId xmlns:a16="http://schemas.microsoft.com/office/drawing/2014/main" id="{62AE1AC8-CB68-4077-9C4E-93ACAA23E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79" y="5858361"/>
            <a:ext cx="1651348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magine che contiene cibo&#10;&#10;Descrizione generata automaticamente">
            <a:extLst>
              <a:ext uri="{FF2B5EF4-FFF2-40B4-BE49-F238E27FC236}">
                <a16:creationId xmlns:a16="http://schemas.microsoft.com/office/drawing/2014/main" id="{3AC63173-0616-4C62-BF63-2FFB7949C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196" y="4808359"/>
            <a:ext cx="1089449" cy="10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Logo-Cost-ppt.jpg">
            <a:extLst>
              <a:ext uri="{FF2B5EF4-FFF2-40B4-BE49-F238E27FC236}">
                <a16:creationId xmlns:a16="http://schemas.microsoft.com/office/drawing/2014/main" id="{F2E3000D-E2A3-463E-83BD-BCB506A7E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658" y="6009500"/>
            <a:ext cx="1798315" cy="65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E5789AF0-B754-4B88-B29D-DEE5DBA8AE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4" y="6022377"/>
            <a:ext cx="3154635" cy="6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5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617" y="3487034"/>
            <a:ext cx="2138305" cy="285107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87" y="796153"/>
            <a:ext cx="7389273" cy="55419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6" r="21404" b="27126"/>
          <a:stretch/>
        </p:blipFill>
        <p:spPr>
          <a:xfrm rot="5400000">
            <a:off x="8305130" y="807347"/>
            <a:ext cx="2647612" cy="260263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6525344"/>
            <a:ext cx="1219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 flipV="1">
            <a:off x="1116012" y="526055"/>
            <a:ext cx="110759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95536" y="0"/>
            <a:ext cx="82296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t-EE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LAELATU PUISNIIT – maailma rekordi omanik</a:t>
            </a:r>
            <a:endParaRPr lang="en-US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532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339" y="3027675"/>
            <a:ext cx="3180110" cy="2680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06" y="3027675"/>
            <a:ext cx="3096798" cy="261071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99985" y="3287351"/>
            <a:ext cx="786984" cy="83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://touch.artsdatabanken.no/drupal/system/files/media/bilder/pascuorum-dronning1015002840_87WzE-L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DEDE5"/>
              </a:clrFrom>
              <a:clrTo>
                <a:srgbClr val="EDED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00" y="3243247"/>
            <a:ext cx="1097900" cy="78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6525344"/>
            <a:ext cx="1219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1116012" y="526055"/>
            <a:ext cx="110759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5536" y="0"/>
            <a:ext cx="82296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t-EE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EESTI NIIDUKOOSLUSED</a:t>
            </a:r>
            <a:endParaRPr lang="en-US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8057278" y="6525344"/>
            <a:ext cx="31912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t-EE" sz="1600" dirty="0">
                <a:solidFill>
                  <a:srgbClr val="002060"/>
                </a:solidFill>
              </a:rPr>
              <a:t>Prangel</a:t>
            </a:r>
            <a:r>
              <a:rPr lang="nn-NO" sz="1600" dirty="0">
                <a:solidFill>
                  <a:srgbClr val="002060"/>
                </a:solidFill>
              </a:rPr>
              <a:t>. 201</a:t>
            </a:r>
            <a:r>
              <a:rPr lang="et-EE" sz="1600" dirty="0">
                <a:solidFill>
                  <a:srgbClr val="002060"/>
                </a:solidFill>
              </a:rPr>
              <a:t>7 (Magistritöö TÜ ÖMI) 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95288" y="712578"/>
            <a:ext cx="7007351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67" tIns="46484" rIns="92967" bIns="46484"/>
          <a:lstStyle/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Niidukooslused tagavad </a:t>
            </a:r>
            <a:r>
              <a:rPr lang="et-EE" sz="2200" b="1" dirty="0">
                <a:latin typeface="Arial" pitchFamily="34" charset="0"/>
                <a:cs typeface="Arial" pitchFamily="34" charset="0"/>
              </a:rPr>
              <a:t>väga oluliste </a:t>
            </a:r>
            <a:r>
              <a:rPr lang="et-EE" sz="2200" b="1" u="sng" dirty="0">
                <a:latin typeface="Arial" pitchFamily="34" charset="0"/>
                <a:cs typeface="Arial" pitchFamily="34" charset="0"/>
              </a:rPr>
              <a:t>looduse hüvede </a:t>
            </a:r>
            <a:r>
              <a:rPr lang="et-EE" sz="2200" b="1" dirty="0">
                <a:latin typeface="Arial" pitchFamily="34" charset="0"/>
                <a:cs typeface="Arial" pitchFamily="34" charset="0"/>
              </a:rPr>
              <a:t>(ökosüsteemiteenuste) püsimajäämise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Kultuurtaimi tolmeldavate putukate elu- ja toitumispaik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Põllukahjurite looduslikud vaenlased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Kultuuriline, rekreatiivne ja esteetiline väärtus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6091" y="4100802"/>
            <a:ext cx="105535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t-EE" dirty="0">
                <a:solidFill>
                  <a:schemeClr val="accent1"/>
                </a:solidFill>
              </a:rPr>
              <a:t>Liblikate </a:t>
            </a:r>
          </a:p>
          <a:p>
            <a:r>
              <a:rPr lang="et-EE" dirty="0">
                <a:solidFill>
                  <a:schemeClr val="accent1"/>
                </a:solidFill>
              </a:rPr>
              <a:t>liigirikkus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68825" y="4009870"/>
            <a:ext cx="114621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t-EE" dirty="0">
                <a:solidFill>
                  <a:schemeClr val="accent1"/>
                </a:solidFill>
              </a:rPr>
              <a:t>Kimalaste </a:t>
            </a:r>
          </a:p>
          <a:p>
            <a:r>
              <a:rPr lang="et-EE" dirty="0">
                <a:solidFill>
                  <a:schemeClr val="accent1"/>
                </a:solidFill>
              </a:rPr>
              <a:t>liigirikkus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C97052A-F191-40F1-9DC1-0BC235DF0F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079" y="661715"/>
            <a:ext cx="3163339" cy="210186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0" name="Picture 6" descr="DA27199">
            <a:extLst>
              <a:ext uri="{FF2B5EF4-FFF2-40B4-BE49-F238E27FC236}">
                <a16:creationId xmlns:a16="http://schemas.microsoft.com/office/drawing/2014/main" id="{9AF6D02B-79F8-413F-B2FD-92DAA714E8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"/>
          <a:stretch/>
        </p:blipFill>
        <p:spPr bwMode="auto">
          <a:xfrm>
            <a:off x="8786099" y="2867816"/>
            <a:ext cx="3168667" cy="214270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541925" y="5090673"/>
            <a:ext cx="4412841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t-EE" dirty="0"/>
              <a:t>Ca 75 % olulisematest toidutaimedest sõltub </a:t>
            </a:r>
            <a:r>
              <a:rPr lang="et-EE" dirty="0" err="1"/>
              <a:t>tolmeldajatest</a:t>
            </a:r>
            <a:r>
              <a:rPr lang="et-EE" dirty="0"/>
              <a:t>.</a:t>
            </a:r>
          </a:p>
          <a:p>
            <a:r>
              <a:rPr lang="et-EE" dirty="0"/>
              <a:t>Vähemalt poole „tolmeldamisteenusest“ tagavad </a:t>
            </a:r>
            <a:r>
              <a:rPr lang="et-EE" b="1" u="sng" dirty="0"/>
              <a:t>looduslikud </a:t>
            </a:r>
            <a:r>
              <a:rPr lang="et-EE" b="1" u="sng" dirty="0" err="1"/>
              <a:t>tolmeldajad</a:t>
            </a:r>
            <a:r>
              <a:rPr lang="et-EE" b="1" dirty="0"/>
              <a:t>.</a:t>
            </a:r>
            <a:endParaRPr lang="en-GB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55806" y="5652966"/>
            <a:ext cx="615649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t-EE" dirty="0"/>
              <a:t>Niitude kinnikasvamine toob kaasa liblikate ja kimalaste </a:t>
            </a:r>
            <a:r>
              <a:rPr lang="et-EE" dirty="0" err="1"/>
              <a:t>mitme-kesisuse</a:t>
            </a:r>
            <a:r>
              <a:rPr lang="et-EE" dirty="0"/>
              <a:t> ning ohtruse olulise kahanemise.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854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6525344"/>
            <a:ext cx="1219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1116012" y="526055"/>
            <a:ext cx="110759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5536" y="0"/>
            <a:ext cx="82296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t-EE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EESTI NIIDUKOOSLUSED</a:t>
            </a:r>
            <a:endParaRPr lang="en-US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95287" y="712578"/>
            <a:ext cx="10557415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67" tIns="46484" rIns="92967" bIns="46484"/>
          <a:lstStyle/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Pärandniitude pindala on viimase saja aasta jooksul drastiliselt kahanenud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fi-FI" sz="2200" dirty="0" err="1">
                <a:latin typeface="Arial" pitchFamily="34" charset="0"/>
                <a:cs typeface="Arial" pitchFamily="34" charset="0"/>
              </a:rPr>
              <a:t>Viimase</a:t>
            </a:r>
            <a:r>
              <a:rPr lang="fi-FI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fi-FI" sz="2200" dirty="0" err="1">
                <a:latin typeface="Arial" pitchFamily="34" charset="0"/>
                <a:cs typeface="Arial" pitchFamily="34" charset="0"/>
              </a:rPr>
              <a:t>saja</a:t>
            </a:r>
            <a:r>
              <a:rPr lang="fi-FI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fi-FI" sz="2200" dirty="0" err="1">
                <a:latin typeface="Arial" pitchFamily="34" charset="0"/>
                <a:cs typeface="Arial" pitchFamily="34" charset="0"/>
              </a:rPr>
              <a:t>aasta</a:t>
            </a:r>
            <a:r>
              <a:rPr lang="fi-FI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fi-FI" sz="2200" dirty="0" err="1">
                <a:latin typeface="Arial" pitchFamily="34" charset="0"/>
                <a:cs typeface="Arial" pitchFamily="34" charset="0"/>
              </a:rPr>
              <a:t>jooksul</a:t>
            </a:r>
            <a:r>
              <a:rPr lang="fi-FI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fi-FI" sz="2200" dirty="0" err="1">
                <a:latin typeface="Arial" pitchFamily="34" charset="0"/>
                <a:cs typeface="Arial" pitchFamily="34" charset="0"/>
              </a:rPr>
              <a:t>Euroopas</a:t>
            </a:r>
            <a:r>
              <a:rPr lang="fi-FI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fi-FI" sz="2200" dirty="0" err="1">
                <a:latin typeface="Arial" pitchFamily="34" charset="0"/>
                <a:cs typeface="Arial" pitchFamily="34" charset="0"/>
              </a:rPr>
              <a:t>kadunud</a:t>
            </a:r>
            <a:r>
              <a:rPr lang="fi-FI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fi-FI" sz="2200" dirty="0" err="1">
                <a:latin typeface="Arial" pitchFamily="34" charset="0"/>
                <a:cs typeface="Arial" pitchFamily="34" charset="0"/>
              </a:rPr>
              <a:t>enam</a:t>
            </a:r>
            <a:r>
              <a:rPr lang="fi-FI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fi-FI" sz="2200" dirty="0" err="1">
                <a:latin typeface="Arial" pitchFamily="34" charset="0"/>
                <a:cs typeface="Arial" pitchFamily="34" charset="0"/>
              </a:rPr>
              <a:t>kui</a:t>
            </a:r>
            <a:r>
              <a:rPr lang="fi-FI" sz="2200" dirty="0">
                <a:latin typeface="Arial" pitchFamily="34" charset="0"/>
                <a:cs typeface="Arial" pitchFamily="34" charset="0"/>
              </a:rPr>
              <a:t> 90 %</a:t>
            </a:r>
            <a:endParaRPr lang="et-EE" sz="22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Põllumajanduse intensiivistumine (viljakamad mullad)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Kasutusest väljalangemine (vähemviljakad alad)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9551" t="16214" r="33862" b="34812"/>
          <a:stretch/>
        </p:blipFill>
        <p:spPr>
          <a:xfrm>
            <a:off x="7260143" y="4205797"/>
            <a:ext cx="4764581" cy="231954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0" t="25954" r="5641" b="20199"/>
          <a:stretch/>
        </p:blipFill>
        <p:spPr>
          <a:xfrm rot="5400000">
            <a:off x="9482171" y="1710292"/>
            <a:ext cx="2926958" cy="187778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050" name="Picture 2" descr="Kujutiste tulemus päringule KULLERKUP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1" t="12031" r="13747" b="7385"/>
          <a:stretch/>
        </p:blipFill>
        <p:spPr bwMode="auto">
          <a:xfrm>
            <a:off x="8284062" y="1672131"/>
            <a:ext cx="1621439" cy="244053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86" y="2486321"/>
            <a:ext cx="7658467" cy="3738061"/>
          </a:xfrm>
          <a:prstGeom prst="rect">
            <a:avLst/>
          </a:prstGeom>
        </p:spPr>
      </p:pic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634748" y="6519446"/>
            <a:ext cx="33030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t-EE" sz="1600" dirty="0">
                <a:solidFill>
                  <a:srgbClr val="002060"/>
                </a:solidFill>
              </a:rPr>
              <a:t>Kukk &amp; Kull. 1997. Estonia </a:t>
            </a:r>
            <a:r>
              <a:rPr lang="et-EE" sz="1600" dirty="0" err="1">
                <a:solidFill>
                  <a:srgbClr val="002060"/>
                </a:solidFill>
              </a:rPr>
              <a:t>Maritima</a:t>
            </a:r>
            <a:r>
              <a:rPr lang="et-EE" sz="1600" dirty="0">
                <a:solidFill>
                  <a:srgbClr val="00206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97273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/>
          <p:nvPr/>
        </p:nvPicPr>
        <p:blipFill>
          <a:blip r:embed="rId2"/>
          <a:stretch>
            <a:fillRect/>
          </a:stretch>
        </p:blipFill>
        <p:spPr>
          <a:xfrm>
            <a:off x="4300243" y="2832207"/>
            <a:ext cx="3529160" cy="23926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6525344"/>
            <a:ext cx="1219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1116012" y="526055"/>
            <a:ext cx="110759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5536" y="0"/>
            <a:ext cx="82296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t-EE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EESTI NIIDUKOOSLUSED</a:t>
            </a:r>
            <a:endParaRPr lang="en-US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95287" y="712578"/>
            <a:ext cx="10557415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67" tIns="46484" rIns="92967" bIns="46484"/>
          <a:lstStyle/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Pärandniitude pindala on viimase saja aasta jooksul drastiliselt kahanenud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fi-FI" sz="2200" dirty="0" err="1">
                <a:latin typeface="Arial" pitchFamily="34" charset="0"/>
                <a:cs typeface="Arial" pitchFamily="34" charset="0"/>
              </a:rPr>
              <a:t>Viimase</a:t>
            </a:r>
            <a:r>
              <a:rPr lang="fi-FI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fi-FI" sz="2200" dirty="0" err="1">
                <a:latin typeface="Arial" pitchFamily="34" charset="0"/>
                <a:cs typeface="Arial" pitchFamily="34" charset="0"/>
              </a:rPr>
              <a:t>saja</a:t>
            </a:r>
            <a:r>
              <a:rPr lang="fi-FI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fi-FI" sz="2200" dirty="0" err="1">
                <a:latin typeface="Arial" pitchFamily="34" charset="0"/>
                <a:cs typeface="Arial" pitchFamily="34" charset="0"/>
              </a:rPr>
              <a:t>aasta</a:t>
            </a:r>
            <a:r>
              <a:rPr lang="fi-FI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fi-FI" sz="2200" dirty="0" err="1">
                <a:latin typeface="Arial" pitchFamily="34" charset="0"/>
                <a:cs typeface="Arial" pitchFamily="34" charset="0"/>
              </a:rPr>
              <a:t>jooksul</a:t>
            </a:r>
            <a:r>
              <a:rPr lang="fi-FI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fi-FI" sz="2200" dirty="0" err="1">
                <a:latin typeface="Arial" pitchFamily="34" charset="0"/>
                <a:cs typeface="Arial" pitchFamily="34" charset="0"/>
              </a:rPr>
              <a:t>Euroopas</a:t>
            </a:r>
            <a:r>
              <a:rPr lang="fi-FI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fi-FI" sz="2200" dirty="0" err="1">
                <a:latin typeface="Arial" pitchFamily="34" charset="0"/>
                <a:cs typeface="Arial" pitchFamily="34" charset="0"/>
              </a:rPr>
              <a:t>kadunud</a:t>
            </a:r>
            <a:r>
              <a:rPr lang="fi-FI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fi-FI" sz="2200" dirty="0" err="1">
                <a:latin typeface="Arial" pitchFamily="34" charset="0"/>
                <a:cs typeface="Arial" pitchFamily="34" charset="0"/>
              </a:rPr>
              <a:t>enam</a:t>
            </a:r>
            <a:r>
              <a:rPr lang="fi-FI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fi-FI" sz="2200" dirty="0" err="1">
                <a:latin typeface="Arial" pitchFamily="34" charset="0"/>
                <a:cs typeface="Arial" pitchFamily="34" charset="0"/>
              </a:rPr>
              <a:t>kui</a:t>
            </a:r>
            <a:r>
              <a:rPr lang="fi-FI" sz="2200" dirty="0">
                <a:latin typeface="Arial" pitchFamily="34" charset="0"/>
                <a:cs typeface="Arial" pitchFamily="34" charset="0"/>
              </a:rPr>
              <a:t> 90 %</a:t>
            </a:r>
            <a:endParaRPr lang="et-EE" sz="22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Põllumajanduse intensiivistumine (viljakamad mullad)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Kasutusest väljalangemine (vähemviljakad alad)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9551" t="16214" r="33862" b="34812"/>
          <a:stretch/>
        </p:blipFill>
        <p:spPr>
          <a:xfrm>
            <a:off x="7260143" y="4205797"/>
            <a:ext cx="4764581" cy="231954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050" name="Picture 2" descr="Kujutiste tulemus päringule KULLERKUP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1" t="12031" r="13747" b="7385"/>
          <a:stretch/>
        </p:blipFill>
        <p:spPr bwMode="auto">
          <a:xfrm>
            <a:off x="8284062" y="1672131"/>
            <a:ext cx="1621439" cy="244053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/>
          <p:nvPr/>
        </p:nvPicPr>
        <p:blipFill>
          <a:blip r:embed="rId5"/>
          <a:stretch>
            <a:fillRect/>
          </a:stretch>
        </p:blipFill>
        <p:spPr>
          <a:xfrm>
            <a:off x="415978" y="3248297"/>
            <a:ext cx="3674873" cy="26553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16328" y="3388363"/>
            <a:ext cx="11993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t-EE" dirty="0">
                <a:solidFill>
                  <a:srgbClr val="006600"/>
                </a:solidFill>
                <a:cs typeface="Arial" pitchFamily="34" charset="0"/>
              </a:rPr>
              <a:t>1950-ndad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8893" y="6014255"/>
            <a:ext cx="2390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t-EE" dirty="0">
                <a:solidFill>
                  <a:schemeClr val="accent1"/>
                </a:solidFill>
              </a:rPr>
              <a:t>Niitude pindala muutus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20340" y="2866487"/>
            <a:ext cx="969684" cy="634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4409711" y="2885168"/>
            <a:ext cx="638979" cy="3631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t-EE" dirty="0">
                <a:solidFill>
                  <a:srgbClr val="006600"/>
                </a:solidFill>
                <a:cs typeface="Arial" pitchFamily="34" charset="0"/>
              </a:rPr>
              <a:t>2020</a:t>
            </a: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2447786" y="6519446"/>
            <a:ext cx="30984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t-EE" sz="1600" dirty="0" err="1">
                <a:solidFill>
                  <a:srgbClr val="002060"/>
                </a:solidFill>
              </a:rPr>
              <a:t>Laasimer</a:t>
            </a:r>
            <a:r>
              <a:rPr lang="et-EE" sz="1600" dirty="0">
                <a:solidFill>
                  <a:srgbClr val="002060"/>
                </a:solidFill>
              </a:rPr>
              <a:t>. 1965. Eesti NSV taimkate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0" t="25954" r="5641" b="20199"/>
          <a:stretch/>
        </p:blipFill>
        <p:spPr>
          <a:xfrm rot="5400000">
            <a:off x="9482171" y="1710292"/>
            <a:ext cx="2926958" cy="187778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242970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1116012" y="526055"/>
            <a:ext cx="110759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95536" y="0"/>
            <a:ext cx="82296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t-EE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NIIDUKOOSLUSTE TAASTAMINE</a:t>
            </a:r>
            <a:endParaRPr lang="en-US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95287" y="709613"/>
            <a:ext cx="10512857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67" tIns="46484" rIns="92967" bIns="46484"/>
          <a:lstStyle/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ELU ALVARITELE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– </a:t>
            </a:r>
            <a:r>
              <a:rPr lang="et-EE" sz="2200" dirty="0">
                <a:latin typeface="Arial" pitchFamily="34" charset="0"/>
                <a:cs typeface="Arial" pitchFamily="34" charset="0"/>
              </a:rPr>
              <a:t>loopealsete taastamine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&gt; 2500 h</a:t>
            </a:r>
            <a:r>
              <a:rPr lang="et-EE" sz="2200" dirty="0" err="1">
                <a:latin typeface="Arial" pitchFamily="34" charset="0"/>
                <a:cs typeface="Arial" pitchFamily="34" charset="0"/>
              </a:rPr>
              <a:t>ektaril</a:t>
            </a:r>
            <a:endParaRPr lang="et-EE" sz="22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r>
              <a:rPr lang="et-EE" sz="2200" dirty="0">
                <a:latin typeface="Arial" pitchFamily="34" charset="0"/>
                <a:cs typeface="Arial" pitchFamily="34" charset="0"/>
              </a:rPr>
              <a:t>Teaduslikud uurimused elurikkuse muutustest</a:t>
            </a: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buSzPct val="70000"/>
              <a:buFont typeface="Wingdings" pitchFamily="2" charset="2"/>
              <a:buChar char=""/>
            </a:pP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" t="2177" r="4214" b="-2177"/>
          <a:stretch/>
        </p:blipFill>
        <p:spPr>
          <a:xfrm>
            <a:off x="5290996" y="1540154"/>
            <a:ext cx="5238665" cy="416040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" t="20052" r="33694" b="-982"/>
          <a:stretch/>
        </p:blipFill>
        <p:spPr>
          <a:xfrm>
            <a:off x="491717" y="1544494"/>
            <a:ext cx="4324668" cy="389400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75" name="Line 4"/>
          <p:cNvSpPr>
            <a:spLocks noChangeShapeType="1"/>
          </p:cNvSpPr>
          <p:nvPr/>
        </p:nvSpPr>
        <p:spPr bwMode="auto">
          <a:xfrm>
            <a:off x="0" y="6525344"/>
            <a:ext cx="1219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76" name="TextBox 75"/>
          <p:cNvSpPr txBox="1"/>
          <p:nvPr/>
        </p:nvSpPr>
        <p:spPr>
          <a:xfrm>
            <a:off x="5588924" y="6525344"/>
            <a:ext cx="5668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LIFE TO ALVARS: http://life.envir.ee/english-project-life-alvars</a:t>
            </a:r>
          </a:p>
        </p:txBody>
      </p:sp>
      <p:pic>
        <p:nvPicPr>
          <p:cNvPr id="77" name="Picture 2" descr="https://scontent-arn2-1.xx.fbcdn.net/t31.0-8/10945724_423768737790167_4688696516321568522_o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5299" y="4078840"/>
            <a:ext cx="2240309" cy="224030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474" y="4243432"/>
            <a:ext cx="2789886" cy="2075716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1972390" y="5438500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n-GB" sz="2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856294" y="5624822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GB" sz="2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 Box 21"/>
          <p:cNvSpPr txBox="1">
            <a:spLocks noChangeArrowheads="1"/>
          </p:cNvSpPr>
          <p:nvPr/>
        </p:nvSpPr>
        <p:spPr bwMode="auto">
          <a:xfrm>
            <a:off x="536690" y="6519446"/>
            <a:ext cx="18027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t-EE" sz="1600" dirty="0">
                <a:solidFill>
                  <a:srgbClr val="002060"/>
                </a:solidFill>
              </a:rPr>
              <a:t>Foto</a:t>
            </a:r>
            <a:r>
              <a:rPr lang="en-GB" sz="1600" dirty="0">
                <a:solidFill>
                  <a:srgbClr val="002060"/>
                </a:solidFill>
              </a:rPr>
              <a:t>: </a:t>
            </a:r>
            <a:r>
              <a:rPr lang="et-EE" sz="1600" dirty="0">
                <a:solidFill>
                  <a:srgbClr val="002060"/>
                </a:solidFill>
              </a:rPr>
              <a:t>Aveliina Helm</a:t>
            </a:r>
            <a:endParaRPr lang="en-GB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013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525344"/>
            <a:ext cx="1219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1116012" y="526055"/>
            <a:ext cx="110759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95536" y="0"/>
            <a:ext cx="82296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t-EE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HARILIK NURMENUKK (</a:t>
            </a:r>
            <a:r>
              <a:rPr lang="et-EE" sz="24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PRIMULA VERIS</a:t>
            </a:r>
            <a:r>
              <a:rPr lang="et-EE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1" b="27265"/>
          <a:stretch/>
        </p:blipFill>
        <p:spPr>
          <a:xfrm>
            <a:off x="5408022" y="725318"/>
            <a:ext cx="6509005" cy="220623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7176" y="1434259"/>
            <a:ext cx="5671536" cy="425365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536690" y="6519446"/>
            <a:ext cx="28222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t-EE" sz="1600" dirty="0">
                <a:solidFill>
                  <a:srgbClr val="002060"/>
                </a:solidFill>
              </a:rPr>
              <a:t>Fotod</a:t>
            </a:r>
            <a:r>
              <a:rPr lang="en-GB" sz="1600" dirty="0">
                <a:solidFill>
                  <a:srgbClr val="002060"/>
                </a:solidFill>
              </a:rPr>
              <a:t>: </a:t>
            </a:r>
            <a:r>
              <a:rPr lang="et-EE" sz="1600" dirty="0">
                <a:solidFill>
                  <a:srgbClr val="002060"/>
                </a:solidFill>
              </a:rPr>
              <a:t>Tsipe Aavik, </a:t>
            </a:r>
            <a:r>
              <a:rPr lang="en-GB" sz="1600" dirty="0">
                <a:solidFill>
                  <a:srgbClr val="002060"/>
                </a:solidFill>
              </a:rPr>
              <a:t>Kaarel Kaisel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1" r="11180"/>
          <a:stretch/>
        </p:blipFill>
        <p:spPr>
          <a:xfrm>
            <a:off x="4050246" y="1335336"/>
            <a:ext cx="2846450" cy="287916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96" y="2995078"/>
            <a:ext cx="5125820" cy="288327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164480" y="5293577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t-EE" sz="3200" b="1" dirty="0">
                <a:solidFill>
                  <a:schemeClr val="accent6">
                    <a:lumMod val="75000"/>
                  </a:schemeClr>
                </a:solidFill>
              </a:rPr>
              <a:t>S-TÜÜP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831155" y="5905557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t-EE" sz="3200" b="1" dirty="0">
                <a:solidFill>
                  <a:schemeClr val="accent6">
                    <a:lumMod val="75000"/>
                  </a:schemeClr>
                </a:solidFill>
              </a:rPr>
              <a:t>L-TÜÜP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99920" y="4365228"/>
            <a:ext cx="2096776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t-EE" dirty="0">
                <a:solidFill>
                  <a:schemeClr val="accent6">
                    <a:lumMod val="50000"/>
                  </a:schemeClr>
                </a:solidFill>
              </a:rPr>
              <a:t>Harilik nurmenukk saab paljuneda vaid siis, kui nurmenuku-kogumikes on mõlemat tüüpi õisi!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7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5243</TotalTime>
  <Words>904</Words>
  <Application>Microsoft Office PowerPoint</Application>
  <PresentationFormat>Laiekraan</PresentationFormat>
  <Paragraphs>156</Paragraphs>
  <Slides>30</Slides>
  <Notes>4</Notes>
  <HiddenSlides>0</HiddenSlides>
  <MMClips>0</MMClips>
  <ScaleCrop>false</ScaleCrop>
  <HeadingPairs>
    <vt:vector size="6" baseType="variant">
      <vt:variant>
        <vt:lpstr>Kasutatud fondid</vt:lpstr>
      </vt:variant>
      <vt:variant>
        <vt:i4>7</vt:i4>
      </vt:variant>
      <vt:variant>
        <vt:lpstr>Kujundus</vt:lpstr>
      </vt:variant>
      <vt:variant>
        <vt:i4>2</vt:i4>
      </vt:variant>
      <vt:variant>
        <vt:lpstr>Slaidipealkirjad</vt:lpstr>
      </vt:variant>
      <vt:variant>
        <vt:i4>30</vt:i4>
      </vt:variant>
    </vt:vector>
  </HeadingPairs>
  <TitlesOfParts>
    <vt:vector size="39" baseType="lpstr">
      <vt:lpstr>Arial</vt:lpstr>
      <vt:lpstr>Barlow</vt:lpstr>
      <vt:lpstr>Calibri</vt:lpstr>
      <vt:lpstr>Calibri Light</vt:lpstr>
      <vt:lpstr>Riffic medium</vt:lpstr>
      <vt:lpstr>Riffic medium</vt:lpstr>
      <vt:lpstr>Wingdings</vt:lpstr>
      <vt:lpstr>Office Theme</vt:lpstr>
      <vt:lpstr>1_Office Theme</vt:lpstr>
      <vt:lpstr>Nurmenukukampaania  „Euroopa otsib nurmenukke“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Nurmenukuvaatluse tegemine</vt:lpstr>
      <vt:lpstr>www.nurmenukk.ee</vt:lpstr>
      <vt:lpstr>www.nurmenukk.ee/ru</vt:lpstr>
      <vt:lpstr>www.nurmenukk.ee/ru</vt:lpstr>
      <vt:lpstr>Vaatluse tegemine</vt:lpstr>
      <vt:lpstr>PowerPointi esitlus</vt:lpstr>
      <vt:lpstr>PowerPointi esitlus</vt:lpstr>
      <vt:lpstr>Videod</vt:lpstr>
      <vt:lpstr>Viktoriin: Kahoot </vt:lpstr>
      <vt:lpstr>elurikkus.ee – nurmenuku asukohti</vt:lpstr>
      <vt:lpstr>www.nurmenukk.ee</vt:lpstr>
      <vt:lpstr>Vaatlus</vt:lpstr>
      <vt:lpstr>Paberankeet</vt:lpstr>
      <vt:lpstr>Mis tüüpi nurmenuku õis see on?</vt:lpstr>
      <vt:lpstr>Mis tüüpi nurmenuku õis see on?</vt:lpstr>
      <vt:lpstr>Uurime kevadel koos nurmenukke! </vt:lpstr>
    </vt:vector>
  </TitlesOfParts>
  <Company>Tartu Ülikool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LANDSCAPE-SCALE DISPERSAL IN RESTORING PLANT SPECIES DIVERSITY AND GENETIC DIVERSITY</dc:title>
  <dc:creator>Tsipe Aavik</dc:creator>
  <cp:lastModifiedBy>Iris Reinula</cp:lastModifiedBy>
  <cp:revision>138</cp:revision>
  <dcterms:created xsi:type="dcterms:W3CDTF">2017-12-10T20:59:42Z</dcterms:created>
  <dcterms:modified xsi:type="dcterms:W3CDTF">2021-04-01T14:14:03Z</dcterms:modified>
</cp:coreProperties>
</file>